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charts/chart2.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3.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 id="2147483708" r:id="rId3"/>
    <p:sldMasterId id="2147483720" r:id="rId4"/>
    <p:sldMasterId id="2147483733" r:id="rId5"/>
    <p:sldMasterId id="2147483745" r:id="rId6"/>
    <p:sldMasterId id="2147483757" r:id="rId7"/>
    <p:sldMasterId id="2147483805" r:id="rId8"/>
    <p:sldMasterId id="2147483817" r:id="rId9"/>
    <p:sldMasterId id="2147483829" r:id="rId10"/>
    <p:sldMasterId id="2147483841" r:id="rId11"/>
    <p:sldMasterId id="2147483853" r:id="rId12"/>
    <p:sldMasterId id="2147483865" r:id="rId13"/>
    <p:sldMasterId id="2147483877" r:id="rId14"/>
    <p:sldMasterId id="2147483889" r:id="rId15"/>
    <p:sldMasterId id="2147483901" r:id="rId16"/>
    <p:sldMasterId id="2147483913" r:id="rId17"/>
    <p:sldMasterId id="2147483937" r:id="rId18"/>
  </p:sldMasterIdLst>
  <p:notesMasterIdLst>
    <p:notesMasterId r:id="rId64"/>
  </p:notesMasterIdLst>
  <p:handoutMasterIdLst>
    <p:handoutMasterId r:id="rId65"/>
  </p:handoutMasterIdLst>
  <p:sldIdLst>
    <p:sldId id="256" r:id="rId19"/>
    <p:sldId id="258" r:id="rId20"/>
    <p:sldId id="296" r:id="rId21"/>
    <p:sldId id="280" r:id="rId22"/>
    <p:sldId id="261" r:id="rId23"/>
    <p:sldId id="259" r:id="rId24"/>
    <p:sldId id="286" r:id="rId25"/>
    <p:sldId id="287" r:id="rId26"/>
    <p:sldId id="288" r:id="rId27"/>
    <p:sldId id="297" r:id="rId28"/>
    <p:sldId id="298" r:id="rId29"/>
    <p:sldId id="260" r:id="rId30"/>
    <p:sldId id="299" r:id="rId31"/>
    <p:sldId id="264" r:id="rId32"/>
    <p:sldId id="313" r:id="rId33"/>
    <p:sldId id="266" r:id="rId34"/>
    <p:sldId id="289" r:id="rId35"/>
    <p:sldId id="268" r:id="rId36"/>
    <p:sldId id="317" r:id="rId37"/>
    <p:sldId id="318" r:id="rId38"/>
    <p:sldId id="312" r:id="rId39"/>
    <p:sldId id="319" r:id="rId40"/>
    <p:sldId id="314" r:id="rId41"/>
    <p:sldId id="270" r:id="rId42"/>
    <p:sldId id="307" r:id="rId43"/>
    <p:sldId id="302" r:id="rId44"/>
    <p:sldId id="308" r:id="rId45"/>
    <p:sldId id="269" r:id="rId46"/>
    <p:sldId id="294" r:id="rId47"/>
    <p:sldId id="293" r:id="rId48"/>
    <p:sldId id="316" r:id="rId49"/>
    <p:sldId id="295" r:id="rId50"/>
    <p:sldId id="272" r:id="rId51"/>
    <p:sldId id="301" r:id="rId52"/>
    <p:sldId id="285" r:id="rId53"/>
    <p:sldId id="274" r:id="rId54"/>
    <p:sldId id="303" r:id="rId55"/>
    <p:sldId id="304" r:id="rId56"/>
    <p:sldId id="284" r:id="rId57"/>
    <p:sldId id="305" r:id="rId58"/>
    <p:sldId id="306" r:id="rId59"/>
    <p:sldId id="275" r:id="rId60"/>
    <p:sldId id="276" r:id="rId61"/>
    <p:sldId id="279" r:id="rId62"/>
    <p:sldId id="315"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41" autoAdjust="0"/>
  </p:normalViewPr>
  <p:slideViewPr>
    <p:cSldViewPr snapToGrid="0" snapToObjects="1">
      <p:cViewPr varScale="1">
        <p:scale>
          <a:sx n="89" d="100"/>
          <a:sy n="89" d="100"/>
        </p:scale>
        <p:origin x="-216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 Target="slides/slide1.xml"/><Relationship Id="rId63" Type="http://schemas.openxmlformats.org/officeDocument/2006/relationships/slide" Target="slides/slide45.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32.xml"/><Relationship Id="rId51" Type="http://schemas.openxmlformats.org/officeDocument/2006/relationships/slide" Target="slides/slide33.xml"/><Relationship Id="rId52" Type="http://schemas.openxmlformats.org/officeDocument/2006/relationships/slide" Target="slides/slide34.xml"/><Relationship Id="rId53" Type="http://schemas.openxmlformats.org/officeDocument/2006/relationships/slide" Target="slides/slide35.xml"/><Relationship Id="rId54" Type="http://schemas.openxmlformats.org/officeDocument/2006/relationships/slide" Target="slides/slide36.xml"/><Relationship Id="rId55" Type="http://schemas.openxmlformats.org/officeDocument/2006/relationships/slide" Target="slides/slide37.xml"/><Relationship Id="rId56" Type="http://schemas.openxmlformats.org/officeDocument/2006/relationships/slide" Target="slides/slide38.xml"/><Relationship Id="rId57" Type="http://schemas.openxmlformats.org/officeDocument/2006/relationships/slide" Target="slides/slide39.xml"/><Relationship Id="rId58" Type="http://schemas.openxmlformats.org/officeDocument/2006/relationships/slide" Target="slides/slide40.xml"/><Relationship Id="rId59" Type="http://schemas.openxmlformats.org/officeDocument/2006/relationships/slide" Target="slides/slide4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slide" Target="slides/slide27.xml"/><Relationship Id="rId46" Type="http://schemas.openxmlformats.org/officeDocument/2006/relationships/slide" Target="slides/slide28.xml"/><Relationship Id="rId47" Type="http://schemas.openxmlformats.org/officeDocument/2006/relationships/slide" Target="slides/slide29.xml"/><Relationship Id="rId48" Type="http://schemas.openxmlformats.org/officeDocument/2006/relationships/slide" Target="slides/slide30.xml"/><Relationship Id="rId49" Type="http://schemas.openxmlformats.org/officeDocument/2006/relationships/slide" Target="slides/slide3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70" Type="http://schemas.openxmlformats.org/officeDocument/2006/relationships/tableStyles" Target="tableStyles.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60" Type="http://schemas.openxmlformats.org/officeDocument/2006/relationships/slide" Target="slides/slide42.xml"/><Relationship Id="rId61" Type="http://schemas.openxmlformats.org/officeDocument/2006/relationships/slide" Target="slides/slide43.xml"/><Relationship Id="rId62" Type="http://schemas.openxmlformats.org/officeDocument/2006/relationships/slide" Target="slides/slide4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95B3D7"/>
              </a:solidFill>
            </c:spPr>
          </c:dPt>
          <c:dLbls>
            <c:showLegendKey val="0"/>
            <c:showVal val="1"/>
            <c:showCatName val="1"/>
            <c:showSerName val="0"/>
            <c:showPercent val="0"/>
            <c:showBubbleSize val="0"/>
            <c:showLeaderLines val="1"/>
          </c:dLbls>
          <c:cat>
            <c:strRef>
              <c:f>Sheet1!$A$2:$A$3</c:f>
              <c:strCache>
                <c:ptCount val="2"/>
                <c:pt idx="0">
                  <c:v>General</c:v>
                </c:pt>
                <c:pt idx="1">
                  <c:v>Security-Critical</c:v>
                </c:pt>
              </c:strCache>
            </c:strRef>
          </c:cat>
          <c:val>
            <c:numRef>
              <c:f>Sheet1!$B$2:$B$3</c:f>
              <c:numCache>
                <c:formatCode>0%</c:formatCode>
                <c:ptCount val="2"/>
                <c:pt idx="0">
                  <c:v>0.91</c:v>
                </c:pt>
                <c:pt idx="1">
                  <c:v>0.09</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6"/>
              </a:solidFill>
            </c:spPr>
          </c:dPt>
          <c:dPt>
            <c:idx val="1"/>
            <c:bubble3D val="0"/>
            <c:spPr>
              <a:solidFill>
                <a:schemeClr val="accent1"/>
              </a:solidFill>
            </c:spPr>
          </c:dPt>
          <c:dPt>
            <c:idx val="4"/>
            <c:bubble3D val="0"/>
            <c:spPr>
              <a:solidFill>
                <a:srgbClr val="C0504D"/>
              </a:solidFill>
            </c:spPr>
          </c:dPt>
          <c:dLbls>
            <c:showLegendKey val="0"/>
            <c:showVal val="1"/>
            <c:showCatName val="1"/>
            <c:showSerName val="0"/>
            <c:showPercent val="0"/>
            <c:showBubbleSize val="0"/>
            <c:showLeaderLines val="1"/>
          </c:dLbls>
          <c:cat>
            <c:strRef>
              <c:f>Sheet1!$A$2:$A$6</c:f>
              <c:strCache>
                <c:ptCount val="5"/>
                <c:pt idx="0">
                  <c:v>Exception Related</c:v>
                </c:pt>
                <c:pt idx="1">
                  <c:v>Incorrect Results</c:v>
                </c:pt>
                <c:pt idx="2">
                  <c:v>Memory Access</c:v>
                </c:pt>
                <c:pt idx="3">
                  <c:v>Incorrect Instruction</c:v>
                </c:pt>
                <c:pt idx="4">
                  <c:v>Register Related</c:v>
                </c:pt>
              </c:strCache>
            </c:strRef>
          </c:cat>
          <c:val>
            <c:numRef>
              <c:f>Sheet1!$B$2:$B$6</c:f>
              <c:numCache>
                <c:formatCode>0%</c:formatCode>
                <c:ptCount val="5"/>
                <c:pt idx="0">
                  <c:v>0.04</c:v>
                </c:pt>
                <c:pt idx="1">
                  <c:v>0.07</c:v>
                </c:pt>
                <c:pt idx="2">
                  <c:v>0.11</c:v>
                </c:pt>
                <c:pt idx="3">
                  <c:v>0.14</c:v>
                </c:pt>
                <c:pt idx="4">
                  <c:v>0.64</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All</c:v>
                </c:pt>
              </c:strCache>
            </c:strRef>
          </c:tx>
          <c:invertIfNegative val="0"/>
          <c:cat>
            <c:strRef>
              <c:f>Sheet1!$A$2:$A$5</c:f>
              <c:strCache>
                <c:ptCount val="4"/>
                <c:pt idx="0">
                  <c:v>Logic</c:v>
                </c:pt>
                <c:pt idx="1">
                  <c:v>Flip-Flops</c:v>
                </c:pt>
                <c:pt idx="2">
                  <c:v>Power</c:v>
                </c:pt>
                <c:pt idx="3">
                  <c:v>Frequency</c:v>
                </c:pt>
              </c:strCache>
            </c:strRef>
          </c:cat>
          <c:val>
            <c:numRef>
              <c:f>Sheet1!$B$2:$B$5</c:f>
              <c:numCache>
                <c:formatCode>0.00</c:formatCode>
                <c:ptCount val="4"/>
                <c:pt idx="0">
                  <c:v>0.0426</c:v>
                </c:pt>
                <c:pt idx="1">
                  <c:v>0.0495</c:v>
                </c:pt>
                <c:pt idx="2">
                  <c:v>0.0058</c:v>
                </c:pt>
                <c:pt idx="3">
                  <c:v>0.0</c:v>
                </c:pt>
              </c:numCache>
            </c:numRef>
          </c:val>
        </c:ser>
        <c:ser>
          <c:idx val="1"/>
          <c:order val="1"/>
          <c:tx>
            <c:strRef>
              <c:f>Sheet1!$C$1</c:f>
              <c:strCache>
                <c:ptCount val="1"/>
                <c:pt idx="0">
                  <c:v>Required</c:v>
                </c:pt>
              </c:strCache>
            </c:strRef>
          </c:tx>
          <c:invertIfNegative val="0"/>
          <c:cat>
            <c:strRef>
              <c:f>Sheet1!$A$2:$A$5</c:f>
              <c:strCache>
                <c:ptCount val="4"/>
                <c:pt idx="0">
                  <c:v>Logic</c:v>
                </c:pt>
                <c:pt idx="1">
                  <c:v>Flip-Flops</c:v>
                </c:pt>
                <c:pt idx="2">
                  <c:v>Power</c:v>
                </c:pt>
                <c:pt idx="3">
                  <c:v>Frequency</c:v>
                </c:pt>
              </c:strCache>
            </c:strRef>
          </c:cat>
          <c:val>
            <c:numRef>
              <c:f>Sheet1!$C$2:$C$5</c:f>
              <c:numCache>
                <c:formatCode>0.00</c:formatCode>
                <c:ptCount val="4"/>
                <c:pt idx="0">
                  <c:v>0.0216</c:v>
                </c:pt>
                <c:pt idx="1">
                  <c:v>0.0274</c:v>
                </c:pt>
                <c:pt idx="2">
                  <c:v>0.0017</c:v>
                </c:pt>
                <c:pt idx="3">
                  <c:v>0.0</c:v>
                </c:pt>
              </c:numCache>
            </c:numRef>
          </c:val>
        </c:ser>
        <c:dLbls>
          <c:showLegendKey val="0"/>
          <c:showVal val="0"/>
          <c:showCatName val="0"/>
          <c:showSerName val="0"/>
          <c:showPercent val="0"/>
          <c:showBubbleSize val="0"/>
        </c:dLbls>
        <c:gapWidth val="150"/>
        <c:axId val="-2123599592"/>
        <c:axId val="-2123626760"/>
      </c:barChart>
      <c:catAx>
        <c:axId val="-2123599592"/>
        <c:scaling>
          <c:orientation val="minMax"/>
        </c:scaling>
        <c:delete val="0"/>
        <c:axPos val="b"/>
        <c:majorTickMark val="out"/>
        <c:minorTickMark val="none"/>
        <c:tickLblPos val="nextTo"/>
        <c:crossAx val="-2123626760"/>
        <c:crosses val="autoZero"/>
        <c:auto val="1"/>
        <c:lblAlgn val="ctr"/>
        <c:lblOffset val="100"/>
        <c:noMultiLvlLbl val="0"/>
      </c:catAx>
      <c:valAx>
        <c:axId val="-2123626760"/>
        <c:scaling>
          <c:orientation val="minMax"/>
        </c:scaling>
        <c:delete val="0"/>
        <c:axPos val="l"/>
        <c:majorGridlines/>
        <c:title>
          <c:tx>
            <c:rich>
              <a:bodyPr rot="-5400000" vert="horz"/>
              <a:lstStyle/>
              <a:p>
                <a:pPr>
                  <a:defRPr/>
                </a:pPr>
                <a:r>
                  <a:rPr lang="en-US" dirty="0" smtClean="0"/>
                  <a:t>Overhead</a:t>
                </a:r>
                <a:endParaRPr lang="en-US" dirty="0"/>
              </a:p>
            </c:rich>
          </c:tx>
          <c:layout/>
          <c:overlay val="0"/>
        </c:title>
        <c:numFmt formatCode="0.00" sourceLinked="1"/>
        <c:majorTickMark val="out"/>
        <c:minorTickMark val="none"/>
        <c:tickLblPos val="nextTo"/>
        <c:crossAx val="-212359959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A709EF-DD7E-B442-ACCB-3BD264D06BB2}" type="datetimeFigureOut">
              <a:rPr lang="en-US" smtClean="0"/>
              <a:t>3/22/15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5F70BB-BC2C-E244-8738-6839AFFB1F0D}" type="slidenum">
              <a:rPr lang="en-US" smtClean="0"/>
              <a:t>‹#›</a:t>
            </a:fld>
            <a:endParaRPr lang="en-US"/>
          </a:p>
        </p:txBody>
      </p:sp>
    </p:spTree>
    <p:extLst>
      <p:ext uri="{BB962C8B-B14F-4D97-AF65-F5344CB8AC3E}">
        <p14:creationId xmlns:p14="http://schemas.microsoft.com/office/powerpoint/2010/main" val="19309756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CC96FA-F0FF-A74F-AF1A-C345931BD5DB}" type="datetimeFigureOut">
              <a:rPr lang="en-US" smtClean="0"/>
              <a:t>3/22/15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AE949D-BF04-B342-BDD9-35145E3578A4}" type="slidenum">
              <a:rPr lang="en-US" smtClean="0"/>
              <a:t>‹#›</a:t>
            </a:fld>
            <a:endParaRPr lang="en-US"/>
          </a:p>
        </p:txBody>
      </p:sp>
    </p:spTree>
    <p:extLst>
      <p:ext uri="{BB962C8B-B14F-4D97-AF65-F5344CB8AC3E}">
        <p14:creationId xmlns:p14="http://schemas.microsoft.com/office/powerpoint/2010/main" val="42395803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Thank you for attending my talk.</a:t>
            </a:r>
          </a:p>
          <a:p>
            <a:r>
              <a:rPr lang="en-US" baseline="0" dirty="0" smtClean="0"/>
              <a:t>Today I am going to talk about processor bugs.</a:t>
            </a:r>
          </a:p>
          <a:p>
            <a:r>
              <a:rPr lang="en-US" baseline="0" dirty="0" smtClean="0"/>
              <a:t>Specifically, I am going to tell you about our analysis of and a novel system for detecting activations of a subset of processor bugs that weaken the security of the entire system.</a:t>
            </a:r>
          </a:p>
          <a:p>
            <a:r>
              <a:rPr lang="en-US" baseline="0" dirty="0" smtClean="0"/>
              <a:t>This work is the product of an eclectic collaboration consisting of myself, Cynthia </a:t>
            </a:r>
            <a:r>
              <a:rPr lang="en-US" baseline="0" dirty="0" err="1" smtClean="0"/>
              <a:t>Sturton</a:t>
            </a:r>
            <a:r>
              <a:rPr lang="en-US" baseline="0" dirty="0" smtClean="0"/>
              <a:t>, Sam King, and Jonathan Smith.</a:t>
            </a:r>
          </a:p>
          <a:p>
            <a:r>
              <a:rPr lang="en-US" baseline="0" dirty="0" smtClean="0"/>
              <a:t>0:22</a:t>
            </a:r>
          </a:p>
        </p:txBody>
      </p:sp>
      <p:sp>
        <p:nvSpPr>
          <p:cNvPr id="4" name="Slide Number Placeholder 3"/>
          <p:cNvSpPr>
            <a:spLocks noGrp="1"/>
          </p:cNvSpPr>
          <p:nvPr>
            <p:ph type="sldNum" sz="quarter" idx="10"/>
          </p:nvPr>
        </p:nvSpPr>
        <p:spPr/>
        <p:txBody>
          <a:bodyPr/>
          <a:lstStyle/>
          <a:p>
            <a:fld id="{3FAE949D-BF04-B342-BDD9-35145E3578A4}" type="slidenum">
              <a:rPr lang="en-US" smtClean="0"/>
              <a:t>1</a:t>
            </a:fld>
            <a:endParaRPr lang="en-US"/>
          </a:p>
        </p:txBody>
      </p:sp>
    </p:spTree>
    <p:extLst>
      <p:ext uri="{BB962C8B-B14F-4D97-AF65-F5344CB8AC3E}">
        <p14:creationId xmlns:p14="http://schemas.microsoft.com/office/powerpoint/2010/main" val="268899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an overview of SPECS, we start with a processor and the software stack that runs on that processor</a:t>
            </a:r>
            <a:endParaRPr lang="en-US" dirty="0" smtClean="0"/>
          </a:p>
          <a:p>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2236748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some point during the design stage a bug that</a:t>
            </a:r>
            <a:r>
              <a:rPr lang="en-US" baseline="0" dirty="0" smtClean="0"/>
              <a:t> corrupts </a:t>
            </a:r>
            <a:r>
              <a:rPr lang="en-US" dirty="0" smtClean="0"/>
              <a:t>security-critical</a:t>
            </a:r>
            <a:r>
              <a:rPr lang="en-US" baseline="0" dirty="0" smtClean="0"/>
              <a:t> (aka privileged) processor state is added.</a:t>
            </a:r>
          </a:p>
          <a:p>
            <a:r>
              <a:rPr lang="en-US" baseline="0" dirty="0" smtClean="0"/>
              <a:t>In the first part of this talk, I will tell you about our analysis of 7 years of commercial processor errata aimed at understanding the prevalence and types of security-critical bugs</a:t>
            </a:r>
          </a:p>
          <a:p>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2236748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second part of this talk,</a:t>
            </a:r>
            <a:r>
              <a:rPr lang="en-US" baseline="0" dirty="0" smtClean="0"/>
              <a:t> I am going to talk about SPECS, our security-critical processor errata catching system.</a:t>
            </a:r>
          </a:p>
          <a:p>
            <a:r>
              <a:rPr lang="en-US" baseline="0" dirty="0" smtClean="0"/>
              <a:t>As you can see in the figure, specs is lightweight hardware that silently and dynamically verifies updates to ISA-level state.</a:t>
            </a:r>
          </a:p>
          <a:p>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t>12</a:t>
            </a:fld>
            <a:endParaRPr lang="en-US"/>
          </a:p>
        </p:txBody>
      </p:sp>
    </p:spTree>
    <p:extLst>
      <p:ext uri="{BB962C8B-B14F-4D97-AF65-F5344CB8AC3E}">
        <p14:creationId xmlns:p14="http://schemas.microsoft.com/office/powerpoint/2010/main" val="2236748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SPECS ever sees an ISA</a:t>
            </a:r>
            <a:r>
              <a:rPr lang="en-US" baseline="0" dirty="0" smtClean="0"/>
              <a:t> state update that is inconsistent with the specification (a rare event that probably indicates an attack), it squashes the corrupted in-flight state and invokes existing software-implemented recovery and repair systems to move execution forward, past the bug.</a:t>
            </a:r>
          </a:p>
          <a:p>
            <a:r>
              <a:rPr lang="en-US" baseline="0" dirty="0" smtClean="0"/>
              <a:t>In the final part of this talk I will tell you about how SPECS fares against software attacks that leverage security-critical errata. </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2236748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tell</a:t>
            </a:r>
            <a:r>
              <a:rPr lang="en-US" baseline="0" dirty="0" smtClean="0"/>
              <a:t> you more about the design and implementation of SPECS, it is important that I provide a deeper understanding of security-critical errata.</a:t>
            </a:r>
            <a:endParaRPr lang="en-US" dirty="0" smtClean="0"/>
          </a:p>
          <a:p>
            <a:r>
              <a:rPr lang="en-US" dirty="0" smtClean="0"/>
              <a:t>To understand the magnitude of the problem, we looked at real-world bugs in a</a:t>
            </a:r>
            <a:r>
              <a:rPr lang="en-US" baseline="0" dirty="0" smtClean="0"/>
              <a:t> recent 7-year span of commercial processors.</a:t>
            </a:r>
          </a:p>
          <a:p>
            <a:r>
              <a:rPr lang="en-US" baseline="0" dirty="0" smtClean="0"/>
              <a:t>In the seven year’s of errata, we analyzed </a:t>
            </a:r>
            <a:r>
              <a:rPr lang="en-US" dirty="0" smtClean="0"/>
              <a:t>errata from over</a:t>
            </a:r>
            <a:r>
              <a:rPr lang="en-US" baseline="0" dirty="0" smtClean="0"/>
              <a:t> 60</a:t>
            </a:r>
            <a:r>
              <a:rPr lang="en-US" dirty="0" smtClean="0"/>
              <a:t> processors; shown here.</a:t>
            </a:r>
          </a:p>
          <a:p>
            <a:endParaRPr lang="en-US" baseline="0"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t>14</a:t>
            </a:fld>
            <a:endParaRPr lang="en-US"/>
          </a:p>
        </p:txBody>
      </p:sp>
    </p:spTree>
    <p:extLst>
      <p:ext uri="{BB962C8B-B14F-4D97-AF65-F5344CB8AC3E}">
        <p14:creationId xmlns:p14="http://schemas.microsoft.com/office/powerpoint/2010/main" val="2093784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analyzing each erratum, we ask ourselves whether the effect of the bug impacts privileged state (for example privilege, page tables, or hardware virtualization registers) or special events (for example, taking an exception).</a:t>
            </a:r>
          </a:p>
          <a:p>
            <a:r>
              <a:rPr lang="en-US" baseline="0" dirty="0" smtClean="0"/>
              <a:t>We call errata that fit this definition security-critical errata.</a:t>
            </a:r>
          </a:p>
          <a:p>
            <a:r>
              <a:rPr lang="en-US" dirty="0" smtClean="0"/>
              <a:t>From</a:t>
            </a:r>
            <a:r>
              <a:rPr lang="en-US" baseline="0" dirty="0" smtClean="0"/>
              <a:t> a high-level, we think of these errata as potential footholds for attacks emanating from underprivileged software.</a:t>
            </a:r>
          </a:p>
          <a:p>
            <a:endParaRPr lang="en-US" baseline="0"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t>15</a:t>
            </a:fld>
            <a:endParaRPr lang="en-US"/>
          </a:p>
        </p:txBody>
      </p:sp>
    </p:spTree>
    <p:extLst>
      <p:ext uri="{BB962C8B-B14F-4D97-AF65-F5344CB8AC3E}">
        <p14:creationId xmlns:p14="http://schemas.microsoft.com/office/powerpoint/2010/main" val="209378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analyzing</a:t>
            </a:r>
            <a:r>
              <a:rPr lang="en-US" baseline="0" dirty="0" smtClean="0"/>
              <a:t> 300 unique errata, we found that 28 of the errata fit our definition of security-critical errata.</a:t>
            </a:r>
          </a:p>
          <a:p>
            <a:r>
              <a:rPr lang="en-US" baseline="0" dirty="0" smtClean="0"/>
              <a:t>That is over 9%.</a:t>
            </a:r>
          </a:p>
          <a:p>
            <a:r>
              <a:rPr lang="en-US" baseline="0" dirty="0" smtClean="0"/>
              <a:t>Even more importantly, every single processor is affected by at least one SCE and that most SCE had no fix listed.</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t>16</a:t>
            </a:fld>
            <a:endParaRPr lang="en-US"/>
          </a:p>
        </p:txBody>
      </p:sp>
    </p:spTree>
    <p:extLst>
      <p:ext uri="{BB962C8B-B14F-4D97-AF65-F5344CB8AC3E}">
        <p14:creationId xmlns:p14="http://schemas.microsoft.com/office/powerpoint/2010/main" val="2174263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Digging a little deeper, what do SCE have in common?</a:t>
            </a:r>
          </a:p>
          <a:p>
            <a:r>
              <a:rPr lang="en-US" dirty="0" smtClean="0"/>
              <a:t>Through</a:t>
            </a:r>
            <a:r>
              <a:rPr lang="en-US" baseline="0" dirty="0" smtClean="0"/>
              <a:t> effects-based analysis of the 28 SCE, we found that they could be classified into one of five classes.</a:t>
            </a:r>
          </a:p>
          <a:p>
            <a:r>
              <a:rPr lang="en-US" baseline="0" dirty="0" smtClean="0"/>
              <a:t>Note that we focus on the effect of the bug, not how that effect is achieved.</a:t>
            </a:r>
          </a:p>
          <a:p>
            <a:r>
              <a:rPr lang="en-US" baseline="0" dirty="0" smtClean="0"/>
              <a:t>Explain each class and have an example.</a:t>
            </a:r>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174263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Recap</a:t>
            </a:r>
            <a:r>
              <a:rPr lang="en-US" baseline="0" dirty="0" smtClean="0"/>
              <a:t> what we just learned</a:t>
            </a:r>
          </a:p>
          <a:p>
            <a:r>
              <a:rPr lang="en-US" dirty="0" smtClean="0"/>
              <a:t>Bridge</a:t>
            </a:r>
            <a:r>
              <a:rPr lang="en-US" baseline="0" dirty="0" smtClean="0"/>
              <a:t> to defense</a:t>
            </a:r>
          </a:p>
          <a:p>
            <a:r>
              <a:rPr lang="en-US" baseline="0" dirty="0" smtClean="0"/>
              <a:t>Driving observation</a:t>
            </a:r>
          </a:p>
          <a:p>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t>18</a:t>
            </a:fld>
            <a:endParaRPr lang="en-US"/>
          </a:p>
        </p:txBody>
      </p:sp>
    </p:spTree>
    <p:extLst>
      <p:ext uri="{BB962C8B-B14F-4D97-AF65-F5344CB8AC3E}">
        <p14:creationId xmlns:p14="http://schemas.microsoft.com/office/powerpoint/2010/main" val="89487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Recap</a:t>
            </a:r>
            <a:r>
              <a:rPr lang="en-US" baseline="0" dirty="0" smtClean="0"/>
              <a:t> what we just learned</a:t>
            </a:r>
          </a:p>
          <a:p>
            <a:r>
              <a:rPr lang="en-US" dirty="0" smtClean="0"/>
              <a:t>Bridge</a:t>
            </a:r>
            <a:r>
              <a:rPr lang="en-US" baseline="0" dirty="0" smtClean="0"/>
              <a:t> to defense</a:t>
            </a:r>
          </a:p>
          <a:p>
            <a:r>
              <a:rPr lang="en-US" baseline="0" dirty="0" smtClean="0"/>
              <a:t>Driving observation</a:t>
            </a:r>
          </a:p>
          <a:p>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t>19</a:t>
            </a:fld>
            <a:endParaRPr lang="en-US"/>
          </a:p>
        </p:txBody>
      </p:sp>
    </p:spTree>
    <p:extLst>
      <p:ext uri="{BB962C8B-B14F-4D97-AF65-F5344CB8AC3E}">
        <p14:creationId xmlns:p14="http://schemas.microsoft.com/office/powerpoint/2010/main" val="89487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 architects, often focus on increasing performance and reducing power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 another important part of our job is to address the inevitable imperfections that result from the added complexity from our drive for power and </a:t>
            </a:r>
            <a:r>
              <a:rPr lang="en-US" dirty="0" smtClean="0"/>
              <a:t>performance</a:t>
            </a:r>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t>2</a:t>
            </a:fld>
            <a:endParaRPr lang="en-US"/>
          </a:p>
        </p:txBody>
      </p:sp>
    </p:spTree>
    <p:extLst>
      <p:ext uri="{BB962C8B-B14F-4D97-AF65-F5344CB8AC3E}">
        <p14:creationId xmlns:p14="http://schemas.microsoft.com/office/powerpoint/2010/main" val="4020130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Recap</a:t>
            </a:r>
            <a:r>
              <a:rPr lang="en-US" baseline="0" dirty="0" smtClean="0"/>
              <a:t> what we just learned</a:t>
            </a:r>
          </a:p>
          <a:p>
            <a:r>
              <a:rPr lang="en-US" dirty="0" smtClean="0"/>
              <a:t>Bridge</a:t>
            </a:r>
            <a:r>
              <a:rPr lang="en-US" baseline="0" dirty="0" smtClean="0"/>
              <a:t> to defense</a:t>
            </a:r>
          </a:p>
          <a:p>
            <a:r>
              <a:rPr lang="en-US" baseline="0" dirty="0" smtClean="0"/>
              <a:t>Driving observation</a:t>
            </a:r>
          </a:p>
          <a:p>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t>20</a:t>
            </a:fld>
            <a:endParaRPr lang="en-US"/>
          </a:p>
        </p:txBody>
      </p:sp>
    </p:spTree>
    <p:extLst>
      <p:ext uri="{BB962C8B-B14F-4D97-AF65-F5344CB8AC3E}">
        <p14:creationId xmlns:p14="http://schemas.microsoft.com/office/powerpoint/2010/main" val="89487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89487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89487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89487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Invariants</a:t>
            </a:r>
          </a:p>
          <a:p>
            <a:r>
              <a:rPr lang="en-US" dirty="0" smtClean="0"/>
              <a:t>Simple </a:t>
            </a:r>
            <a:r>
              <a:rPr lang="en-US" dirty="0" smtClean="0"/>
              <a:t>example</a:t>
            </a:r>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t>24</a:t>
            </a:fld>
            <a:endParaRPr lang="en-US"/>
          </a:p>
        </p:txBody>
      </p:sp>
    </p:spTree>
    <p:extLst>
      <p:ext uri="{BB962C8B-B14F-4D97-AF65-F5344CB8AC3E}">
        <p14:creationId xmlns:p14="http://schemas.microsoft.com/office/powerpoint/2010/main" val="2327537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Come directl</a:t>
            </a:r>
            <a:r>
              <a:rPr lang="en-US" baseline="0" dirty="0" smtClean="0"/>
              <a:t>y from use reading the processor specification.</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25</a:t>
            </a:fld>
            <a:endParaRPr lang="en-US"/>
          </a:p>
        </p:txBody>
      </p:sp>
    </p:spTree>
    <p:extLst>
      <p:ext uri="{BB962C8B-B14F-4D97-AF65-F5344CB8AC3E}">
        <p14:creationId xmlns:p14="http://schemas.microsoft.com/office/powerpoint/2010/main" val="115080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Come from our analysis of the 28 SCE</a:t>
            </a:r>
            <a:r>
              <a:rPr lang="en-US" baseline="0" dirty="0" smtClean="0"/>
              <a:t> from AMD processors.</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26</a:t>
            </a:fld>
            <a:endParaRPr lang="en-US"/>
          </a:p>
        </p:txBody>
      </p:sp>
    </p:spTree>
    <p:extLst>
      <p:ext uri="{BB962C8B-B14F-4D97-AF65-F5344CB8AC3E}">
        <p14:creationId xmlns:p14="http://schemas.microsoft.com/office/powerpoint/2010/main" val="1655051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a:t>
            </a:r>
            <a:r>
              <a:rPr lang="en-US" dirty="0" smtClean="0"/>
              <a:t>on what we missed</a:t>
            </a:r>
            <a:r>
              <a:rPr lang="en-US" baseline="0" dirty="0" smtClean="0"/>
              <a:t> in</a:t>
            </a:r>
            <a:r>
              <a:rPr lang="en-US" dirty="0" smtClean="0"/>
              <a:t> </a:t>
            </a:r>
            <a:r>
              <a:rPr lang="en-US" dirty="0" smtClean="0"/>
              <a:t>the first evaluation attempt</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27</a:t>
            </a:fld>
            <a:endParaRPr lang="en-US"/>
          </a:p>
        </p:txBody>
      </p:sp>
    </p:spTree>
    <p:extLst>
      <p:ext uri="{BB962C8B-B14F-4D97-AF65-F5344CB8AC3E}">
        <p14:creationId xmlns:p14="http://schemas.microsoft.com/office/powerpoint/2010/main" val="641261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28</a:t>
            </a:fld>
            <a:endParaRPr lang="en-US"/>
          </a:p>
        </p:txBody>
      </p:sp>
    </p:spTree>
    <p:extLst>
      <p:ext uri="{BB962C8B-B14F-4D97-AF65-F5344CB8AC3E}">
        <p14:creationId xmlns:p14="http://schemas.microsoft.com/office/powerpoint/2010/main" val="3252237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325223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between</a:t>
            </a:r>
            <a:r>
              <a:rPr lang="en-US" baseline="0" dirty="0" smtClean="0"/>
              <a:t> the 386 processor of 1985 and the Core-i7 processor with integrated graphics of 2012 there was a 5,000 times increase in transistors.</a:t>
            </a:r>
          </a:p>
          <a:p>
            <a:r>
              <a:rPr lang="en-US" baseline="0" dirty="0" smtClean="0"/>
              <a:t>If you assume a rough equivalence between transistors and functionality, that is roughly 5,000 times more functionality packed into the i7 than in the 386</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4020130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3252237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3252237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3252237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we mined the SCE from over 60 processors, discovering that they taint all of the examined processors and that SCE have one of five effects.</a:t>
            </a:r>
          </a:p>
          <a:p>
            <a:r>
              <a:rPr lang="en-US" baseline="0" dirty="0" smtClean="0"/>
              <a:t>Then I told you about SPECS, or effects based dynamic verification scheme targeted at verifying updates to SC processor states and events.</a:t>
            </a:r>
          </a:p>
          <a:p>
            <a:r>
              <a:rPr lang="en-US" baseline="0" dirty="0" smtClean="0"/>
              <a:t>As a part of that, I showed you 18 invariants that we implement as a part of SPECS</a:t>
            </a:r>
          </a:p>
          <a:p>
            <a:r>
              <a:rPr lang="en-US" baseline="0" dirty="0" smtClean="0"/>
              <a:t>Now we need know if SPECS works.</a:t>
            </a:r>
          </a:p>
          <a:p>
            <a:r>
              <a:rPr lang="en-US" baseline="0" dirty="0" smtClean="0"/>
              <a:t>To this end, we implement 14 SCE-based attacks show here, with at least one attack for each class of SCE discussed earlier.</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34</a:t>
            </a:fld>
            <a:endParaRPr lang="en-US"/>
          </a:p>
        </p:txBody>
      </p:sp>
    </p:spTree>
    <p:extLst>
      <p:ext uri="{BB962C8B-B14F-4D97-AF65-F5344CB8AC3E}">
        <p14:creationId xmlns:p14="http://schemas.microsoft.com/office/powerpoint/2010/main" val="2666199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built.</a:t>
            </a:r>
          </a:p>
          <a:p>
            <a:r>
              <a:rPr lang="en-US" dirty="0" smtClean="0"/>
              <a:t>Emphasize</a:t>
            </a:r>
            <a:r>
              <a:rPr lang="en-US" baseline="0" dirty="0" smtClean="0"/>
              <a:t> that we have </a:t>
            </a:r>
            <a:r>
              <a:rPr lang="en-US" baseline="0" dirty="0" err="1" smtClean="0"/>
              <a:t>linux</a:t>
            </a:r>
            <a:r>
              <a:rPr lang="en-US" baseline="0" dirty="0" smtClean="0"/>
              <a:t> user level </a:t>
            </a:r>
            <a:r>
              <a:rPr lang="en-US" baseline="0" dirty="0" err="1" smtClean="0"/>
              <a:t>softawre</a:t>
            </a:r>
            <a:r>
              <a:rPr lang="en-US" baseline="0" dirty="0" smtClean="0"/>
              <a:t> that exploits our added SC processor bugs as part of a software-level attack.</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35</a:t>
            </a:fld>
            <a:endParaRPr lang="en-US"/>
          </a:p>
        </p:txBody>
      </p:sp>
    </p:spTree>
    <p:extLst>
      <p:ext uri="{BB962C8B-B14F-4D97-AF65-F5344CB8AC3E}">
        <p14:creationId xmlns:p14="http://schemas.microsoft.com/office/powerpoint/2010/main" val="3008774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Required micro-arch</a:t>
            </a:r>
            <a:r>
              <a:rPr lang="en-US" baseline="0" dirty="0" smtClean="0"/>
              <a:t> state (as opposed to only ISA-level state)</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37</a:t>
            </a:fld>
            <a:endParaRPr lang="en-US"/>
          </a:p>
        </p:txBody>
      </p:sp>
    </p:spTree>
    <p:extLst>
      <p:ext uri="{BB962C8B-B14F-4D97-AF65-F5344CB8AC3E}">
        <p14:creationId xmlns:p14="http://schemas.microsoft.com/office/powerpoint/2010/main" val="367666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in</a:t>
            </a:r>
            <a:r>
              <a:rPr lang="en-US" baseline="0" dirty="0" smtClean="0"/>
              <a:t> the rightmost column, we list the state that SPECS leaves the system in post-detection for each of our attacks.</a:t>
            </a:r>
          </a:p>
          <a:p>
            <a:r>
              <a:rPr lang="en-US" baseline="0" dirty="0" smtClean="0"/>
              <a:t>The goal here is to understand what extra work existing recovery and repair software is going to have to do to make forward progress after triggering a SCE.</a:t>
            </a:r>
          </a:p>
          <a:p>
            <a:r>
              <a:rPr lang="en-US" baseline="0" dirty="0" smtClean="0"/>
              <a:t>Let me explain the three possible post-detection states are…</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38</a:t>
            </a:fld>
            <a:endParaRPr lang="en-US"/>
          </a:p>
        </p:txBody>
      </p:sp>
    </p:spTree>
    <p:extLst>
      <p:ext uri="{BB962C8B-B14F-4D97-AF65-F5344CB8AC3E}">
        <p14:creationId xmlns:p14="http://schemas.microsoft.com/office/powerpoint/2010/main" val="520735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take the exception</a:t>
            </a:r>
            <a:r>
              <a:rPr lang="en-US" baseline="0" dirty="0" smtClean="0"/>
              <a:t> and return from it is enough.</a:t>
            </a:r>
          </a:p>
          <a:p>
            <a:r>
              <a:rPr lang="en-US" baseline="0" dirty="0" smtClean="0"/>
              <a:t>Very light weight.</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39</a:t>
            </a:fld>
            <a:endParaRPr lang="en-US"/>
          </a:p>
        </p:txBody>
      </p:sp>
    </p:spTree>
    <p:extLst>
      <p:ext uri="{BB962C8B-B14F-4D97-AF65-F5344CB8AC3E}">
        <p14:creationId xmlns:p14="http://schemas.microsoft.com/office/powerpoint/2010/main" val="3396227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times, simply creating</a:t>
            </a:r>
            <a:r>
              <a:rPr lang="en-US" baseline="0" dirty="0" smtClean="0"/>
              <a:t> and returning from the exception is not enough to avoid re-activating the SCE.</a:t>
            </a:r>
          </a:p>
          <a:p>
            <a:r>
              <a:rPr lang="en-US" dirty="0" smtClean="0"/>
              <a:t>For correction, privileged software</a:t>
            </a:r>
            <a:r>
              <a:rPr lang="en-US" baseline="0" dirty="0" smtClean="0"/>
              <a:t> must reset corrupted bits of processor state to a known good value.</a:t>
            </a:r>
          </a:p>
          <a:p>
            <a:r>
              <a:rPr lang="en-US" baseline="0" dirty="0" smtClean="0"/>
              <a:t>Going back to privilege escalation, that would mean setting the privilege to user mode.</a:t>
            </a:r>
          </a:p>
          <a:p>
            <a:r>
              <a:rPr lang="en-US" baseline="0" dirty="0" smtClean="0"/>
              <a:t>Many of these cases are due to the OR1200 pre-committing in-flight state.</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40</a:t>
            </a:fld>
            <a:endParaRPr lang="en-US"/>
          </a:p>
        </p:txBody>
      </p:sp>
    </p:spTree>
    <p:extLst>
      <p:ext uri="{BB962C8B-B14F-4D97-AF65-F5344CB8AC3E}">
        <p14:creationId xmlns:p14="http://schemas.microsoft.com/office/powerpoint/2010/main" val="3830276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expensive cleanup requirement is backtrack.</a:t>
            </a:r>
          </a:p>
          <a:p>
            <a:r>
              <a:rPr lang="en-US" dirty="0" smtClean="0"/>
              <a:t>Backtrack is required when processor</a:t>
            </a:r>
            <a:r>
              <a:rPr lang="en-US" baseline="0" dirty="0" smtClean="0"/>
              <a:t> state is overwritten and there is no default value to go back to.</a:t>
            </a:r>
          </a:p>
          <a:p>
            <a:r>
              <a:rPr lang="en-US" baseline="0" dirty="0" smtClean="0"/>
              <a:t>This tends to happen when the processor executes incorrect instructions.</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41</a:t>
            </a:fld>
            <a:endParaRPr lang="en-US"/>
          </a:p>
        </p:txBody>
      </p:sp>
    </p:spTree>
    <p:extLst>
      <p:ext uri="{BB962C8B-B14F-4D97-AF65-F5344CB8AC3E}">
        <p14:creationId xmlns:p14="http://schemas.microsoft.com/office/powerpoint/2010/main" val="752577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a:t>
            </a:r>
            <a:r>
              <a:rPr lang="en-US" baseline="0" dirty="0" smtClean="0"/>
              <a:t> such dramatic increases in functionality come at a cost.</a:t>
            </a:r>
            <a:endParaRPr lang="en-US" dirty="0" smtClean="0"/>
          </a:p>
          <a:p>
            <a:r>
              <a:rPr lang="en-US" baseline="0" dirty="0" smtClean="0"/>
              <a:t>One cost is design bugs.</a:t>
            </a:r>
          </a:p>
          <a:p>
            <a:r>
              <a:rPr lang="en-US" baseline="0" dirty="0" smtClean="0"/>
              <a:t>Much like in software, every new line of hardware description comes with the risk of making a mistake.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example, the errata for this Core-i7 documents 136 bugs, and those are only the known bugs. For comparison, the 386 had 4</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4020130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18 invariants </a:t>
            </a:r>
            <a:r>
              <a:rPr lang="en-US" dirty="0" err="1" smtClean="0"/>
              <a:t>vs</a:t>
            </a:r>
            <a:r>
              <a:rPr lang="en-US" dirty="0" smtClean="0"/>
              <a:t> only the invariants needed to detect the attacks</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42</a:t>
            </a:fld>
            <a:endParaRPr lang="en-US"/>
          </a:p>
        </p:txBody>
      </p:sp>
    </p:spTree>
    <p:extLst>
      <p:ext uri="{BB962C8B-B14F-4D97-AF65-F5344CB8AC3E}">
        <p14:creationId xmlns:p14="http://schemas.microsoft.com/office/powerpoint/2010/main" val="3371529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high-level goals of this </a:t>
            </a:r>
            <a:r>
              <a:rPr lang="en-US" dirty="0" err="1" smtClean="0"/>
              <a:t>pres</a:t>
            </a:r>
            <a:r>
              <a:rPr lang="en-US" dirty="0" smtClean="0"/>
              <a:t> and its</a:t>
            </a:r>
            <a:r>
              <a:rPr lang="en-US" baseline="0" dirty="0" smtClean="0"/>
              <a:t> </a:t>
            </a:r>
            <a:r>
              <a:rPr lang="en-US" baseline="0" dirty="0" err="1" smtClean="0"/>
              <a:t>eval</a:t>
            </a:r>
            <a:endParaRPr lang="en-US" baseline="0" dirty="0" smtClean="0"/>
          </a:p>
          <a:p>
            <a:r>
              <a:rPr lang="en-US" baseline="0" dirty="0" smtClean="0"/>
              <a:t>If you are interested in … you can find a deeper </a:t>
            </a:r>
            <a:r>
              <a:rPr lang="en-US" baseline="0" dirty="0" err="1" smtClean="0"/>
              <a:t>eval</a:t>
            </a:r>
            <a:r>
              <a:rPr lang="en-US" baseline="0" dirty="0" smtClean="0"/>
              <a:t> in the paper</a:t>
            </a:r>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43</a:t>
            </a:fld>
            <a:endParaRPr lang="en-US"/>
          </a:p>
        </p:txBody>
      </p:sp>
    </p:spTree>
    <p:extLst>
      <p:ext uri="{BB962C8B-B14F-4D97-AF65-F5344CB8AC3E}">
        <p14:creationId xmlns:p14="http://schemas.microsoft.com/office/powerpoint/2010/main" val="3177981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showed that security-critical errata exist and threaten system security.</a:t>
            </a:r>
          </a:p>
          <a:p>
            <a:r>
              <a:rPr lang="en-US" dirty="0" smtClean="0"/>
              <a:t>We describe SPECS, a dynamic verification scheme that monitors</a:t>
            </a:r>
            <a:r>
              <a:rPr lang="en-US" baseline="0" dirty="0" smtClean="0"/>
              <a:t> invariants on </a:t>
            </a:r>
            <a:r>
              <a:rPr lang="en-US" baseline="0" dirty="0" err="1" smtClean="0"/>
              <a:t>isa</a:t>
            </a:r>
            <a:r>
              <a:rPr lang="en-US" baseline="0" dirty="0" smtClean="0"/>
              <a:t>-level state.</a:t>
            </a:r>
          </a:p>
          <a:p>
            <a:r>
              <a:rPr lang="en-US" baseline="0" dirty="0" smtClean="0"/>
              <a:t>Finally, we showed</a:t>
            </a:r>
            <a:r>
              <a:rPr lang="en-US" dirty="0" smtClean="0"/>
              <a:t> that SPECS is effective</a:t>
            </a:r>
            <a:r>
              <a:rPr lang="en-US" baseline="0" dirty="0" smtClean="0"/>
              <a:t> and</a:t>
            </a:r>
            <a:r>
              <a:rPr lang="en-US" dirty="0" smtClean="0"/>
              <a:t> lightweight.</a:t>
            </a:r>
          </a:p>
          <a:p>
            <a:r>
              <a:rPr lang="en-US" dirty="0" smtClean="0"/>
              <a:t>We</a:t>
            </a:r>
            <a:r>
              <a:rPr lang="en-US" baseline="0" dirty="0" smtClean="0"/>
              <a:t> feel that these results encourage our hybrid approach to patching processor bugs, but something is missing.</a:t>
            </a:r>
            <a:endParaRPr lang="en-US" dirty="0" smtClean="0"/>
          </a:p>
          <a:p>
            <a:r>
              <a:rPr lang="en-US" dirty="0" smtClean="0"/>
              <a:t>We still need a way to encode invariants dynamically to handle deployed</a:t>
            </a:r>
            <a:r>
              <a:rPr lang="en-US" baseline="0" dirty="0" smtClean="0"/>
              <a:t> bugs that bypass SPECS invariants built into the processor.</a:t>
            </a:r>
            <a:endParaRPr lang="en-US" dirty="0" smtClean="0"/>
          </a:p>
          <a:p>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44</a:t>
            </a:fld>
            <a:endParaRPr lang="en-US"/>
          </a:p>
        </p:txBody>
      </p:sp>
    </p:spTree>
    <p:extLst>
      <p:ext uri="{BB962C8B-B14F-4D97-AF65-F5344CB8AC3E}">
        <p14:creationId xmlns:p14="http://schemas.microsoft.com/office/powerpoint/2010/main" val="2945590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showed that security-critical errata exist and threaten system security.</a:t>
            </a:r>
          </a:p>
          <a:p>
            <a:r>
              <a:rPr lang="en-US" dirty="0" smtClean="0"/>
              <a:t>We describe SPECS, a dynamic verification scheme that monitors</a:t>
            </a:r>
            <a:r>
              <a:rPr lang="en-US" baseline="0" dirty="0" smtClean="0"/>
              <a:t> invariants on </a:t>
            </a:r>
            <a:r>
              <a:rPr lang="en-US" baseline="0" dirty="0" err="1" smtClean="0"/>
              <a:t>isa</a:t>
            </a:r>
            <a:r>
              <a:rPr lang="en-US" baseline="0" dirty="0" smtClean="0"/>
              <a:t>-level state.</a:t>
            </a:r>
          </a:p>
          <a:p>
            <a:r>
              <a:rPr lang="en-US" baseline="0" dirty="0" smtClean="0"/>
              <a:t>Finally, we showed</a:t>
            </a:r>
            <a:r>
              <a:rPr lang="en-US" dirty="0" smtClean="0"/>
              <a:t> that SPECS is effective</a:t>
            </a:r>
            <a:r>
              <a:rPr lang="en-US" baseline="0" dirty="0" smtClean="0"/>
              <a:t> and</a:t>
            </a:r>
            <a:r>
              <a:rPr lang="en-US" dirty="0" smtClean="0"/>
              <a:t> lightweight.</a:t>
            </a:r>
          </a:p>
          <a:p>
            <a:r>
              <a:rPr lang="en-US" dirty="0" smtClean="0"/>
              <a:t>We</a:t>
            </a:r>
            <a:r>
              <a:rPr lang="en-US" baseline="0" dirty="0" smtClean="0"/>
              <a:t> feel that these results encourage our hybrid approach to patching processor bugs, but something is missing.</a:t>
            </a:r>
            <a:endParaRPr lang="en-US" dirty="0" smtClean="0"/>
          </a:p>
          <a:p>
            <a:r>
              <a:rPr lang="en-US" dirty="0" smtClean="0"/>
              <a:t>We still need a way to encode invariants dynamically to handle deployed</a:t>
            </a:r>
            <a:r>
              <a:rPr lang="en-US" baseline="0" dirty="0" smtClean="0"/>
              <a:t> bugs that bypass SPECS invariants built into the processor.</a:t>
            </a:r>
            <a:endParaRPr lang="en-US" dirty="0" smtClean="0"/>
          </a:p>
          <a:p>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t>45</a:t>
            </a:fld>
            <a:endParaRPr lang="en-US"/>
          </a:p>
        </p:txBody>
      </p:sp>
    </p:spTree>
    <p:extLst>
      <p:ext uri="{BB962C8B-B14F-4D97-AF65-F5344CB8AC3E}">
        <p14:creationId xmlns:p14="http://schemas.microsoft.com/office/powerpoint/2010/main" val="2945590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Processor bugs are important because they are permanent and powerful;</a:t>
            </a:r>
            <a:r>
              <a:rPr lang="en-US" baseline="0" dirty="0" smtClean="0"/>
              <a:t> </a:t>
            </a:r>
            <a:r>
              <a:rPr lang="en-US" dirty="0" smtClean="0"/>
              <a:t>they affect the entire system:</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 is to say, a bug in hardware is also a bug in the software, even perfect software, that runs on that hardware.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t>5</a:t>
            </a:fld>
            <a:endParaRPr lang="en-US"/>
          </a:p>
        </p:txBody>
      </p:sp>
    </p:spTree>
    <p:extLst>
      <p:ext uri="{BB962C8B-B14F-4D97-AF65-F5344CB8AC3E}">
        <p14:creationId xmlns:p14="http://schemas.microsoft.com/office/powerpoint/2010/main" val="2319710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Being an important problem, architects have addressed processor</a:t>
            </a:r>
            <a:r>
              <a:rPr lang="en-US" baseline="0" dirty="0" smtClean="0"/>
              <a:t> bugs </a:t>
            </a:r>
            <a:r>
              <a:rPr lang="en-US" dirty="0" smtClean="0"/>
              <a:t>with both hardware-only and software-only approaches</a:t>
            </a:r>
          </a:p>
          <a:p>
            <a:endParaRPr lang="en-US" dirty="0" smtClean="0"/>
          </a:p>
        </p:txBody>
      </p:sp>
      <p:sp>
        <p:nvSpPr>
          <p:cNvPr id="4" name="Slide Number Placeholder 3"/>
          <p:cNvSpPr>
            <a:spLocks noGrp="1"/>
          </p:cNvSpPr>
          <p:nvPr>
            <p:ph type="sldNum" sz="quarter" idx="10"/>
          </p:nvPr>
        </p:nvSpPr>
        <p:spPr/>
        <p:txBody>
          <a:bodyPr/>
          <a:lstStyle/>
          <a:p>
            <a:fld id="{3FAE949D-BF04-B342-BDD9-35145E3578A4}" type="slidenum">
              <a:rPr lang="en-US" smtClean="0"/>
              <a:t>6</a:t>
            </a:fld>
            <a:endParaRPr lang="en-US"/>
          </a:p>
        </p:txBody>
      </p:sp>
    </p:spTree>
    <p:extLst>
      <p:ext uri="{BB962C8B-B14F-4D97-AF65-F5344CB8AC3E}">
        <p14:creationId xmlns:p14="http://schemas.microsoft.com/office/powerpoint/2010/main" val="3855511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Hardware-only approaches are powerful because they have access to the entirety of hardware state and can verify that</a:t>
            </a:r>
            <a:r>
              <a:rPr lang="en-US" baseline="0" dirty="0" smtClean="0"/>
              <a:t> </a:t>
            </a:r>
            <a:r>
              <a:rPr lang="en-US" dirty="0" smtClean="0"/>
              <a:t>state every clock cycle.</a:t>
            </a:r>
          </a:p>
          <a:p>
            <a:r>
              <a:rPr lang="en-US" dirty="0" smtClean="0"/>
              <a:t>The</a:t>
            </a:r>
            <a:r>
              <a:rPr lang="en-US" baseline="0" dirty="0" smtClean="0"/>
              <a:t> drawback of hardware-only approaches is hardware overhead, with </a:t>
            </a:r>
            <a:r>
              <a:rPr lang="en-US" dirty="0" smtClean="0"/>
              <a:t>some approaches requiring</a:t>
            </a:r>
            <a:r>
              <a:rPr lang="en-US" baseline="0" dirty="0" smtClean="0"/>
              <a:t> the processor’s area to increase to</a:t>
            </a:r>
            <a:r>
              <a:rPr lang="en-US" dirty="0" smtClean="0"/>
              <a:t> 2 to 3 times its original size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3855511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other</a:t>
            </a:r>
            <a:r>
              <a:rPr lang="en-US" baseline="0" dirty="0" smtClean="0"/>
              <a:t> end of the spectrum are software-only approaches.</a:t>
            </a:r>
          </a:p>
          <a:p>
            <a:r>
              <a:rPr lang="en-US" dirty="0" smtClean="0"/>
              <a:t>Software-only approaches are flexible and low cost due to</a:t>
            </a:r>
            <a:r>
              <a:rPr lang="en-US" baseline="0" dirty="0" smtClean="0"/>
              <a:t> their targeted nature.</a:t>
            </a:r>
          </a:p>
          <a:p>
            <a:r>
              <a:rPr lang="en-US" baseline="0" dirty="0" smtClean="0"/>
              <a:t>The drawback of software-only approaches is that they have limited insight into hardware’s state.</a:t>
            </a:r>
          </a:p>
          <a:p>
            <a:r>
              <a:rPr lang="en-US" baseline="0" dirty="0" smtClean="0"/>
              <a:t>Software must </a:t>
            </a:r>
            <a:r>
              <a:rPr lang="en-US" dirty="0" smtClean="0"/>
              <a:t>trust a subset of the processor because they cannot see all hardware state and</a:t>
            </a:r>
            <a:r>
              <a:rPr lang="en-US" baseline="0" dirty="0" smtClean="0"/>
              <a:t> rely on hardware-provided introspection points to verify computation.</a:t>
            </a:r>
          </a:p>
          <a:p>
            <a:r>
              <a:rPr lang="en-US" baseline="0" dirty="0" smtClean="0"/>
              <a:t>If a bug contaminates critical processor state that is essential for security, for example the privilege level, without creating an introspection point,</a:t>
            </a:r>
          </a:p>
          <a:p>
            <a:r>
              <a:rPr lang="en-US" baseline="0" dirty="0" smtClean="0"/>
              <a:t>then malicious software could prevent the checker software from running correctly.</a:t>
            </a:r>
            <a:endParaRPr lang="en-US" dirty="0" smtClean="0"/>
          </a:p>
          <a:p>
            <a:endParaRPr lang="en-US" dirty="0"/>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3855511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fill in the gap left by software-only approaches, creating a hybrid approach, we provide SPECS.</a:t>
            </a:r>
          </a:p>
          <a:p>
            <a:r>
              <a:rPr lang="en-US" dirty="0" smtClean="0"/>
              <a:t>SPECS is lightweight</a:t>
            </a:r>
            <a:r>
              <a:rPr lang="en-US" baseline="0" dirty="0" smtClean="0"/>
              <a:t> hardware that dynamically verifies the subset of processor functionality that software must trust.</a:t>
            </a:r>
          </a:p>
          <a:p>
            <a:r>
              <a:rPr lang="en-US" dirty="0" smtClean="0"/>
              <a:t>In</a:t>
            </a:r>
            <a:r>
              <a:rPr lang="en-US" baseline="0" dirty="0" smtClean="0"/>
              <a:t> this way, SPECS creates new introspection points for software to check-up and correct on computation.</a:t>
            </a:r>
          </a:p>
        </p:txBody>
      </p:sp>
      <p:sp>
        <p:nvSpPr>
          <p:cNvPr id="4" name="Slide Number Placeholder 3"/>
          <p:cNvSpPr>
            <a:spLocks noGrp="1"/>
          </p:cNvSpPr>
          <p:nvPr>
            <p:ph type="sldNum" sz="quarter" idx="10"/>
          </p:nvPr>
        </p:nvSpPr>
        <p:spPr/>
        <p:txBody>
          <a:bodyPr/>
          <a:lstStyle/>
          <a:p>
            <a:fld id="{3FAE949D-BF04-B342-BDD9-35145E3578A4}"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385551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DDAE9-64F7-F342-AD70-876E3C1D9D78}" type="slidenum">
              <a:rPr lang="en-US" smtClean="0"/>
              <a:t>‹#›</a:t>
            </a:fld>
            <a:endParaRPr lang="en-US"/>
          </a:p>
        </p:txBody>
      </p:sp>
    </p:spTree>
    <p:extLst>
      <p:ext uri="{BB962C8B-B14F-4D97-AF65-F5344CB8AC3E}">
        <p14:creationId xmlns:p14="http://schemas.microsoft.com/office/powerpoint/2010/main" val="1841499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DDAE9-64F7-F342-AD70-876E3C1D9D78}" type="slidenum">
              <a:rPr lang="en-US" smtClean="0"/>
              <a:t>‹#›</a:t>
            </a:fld>
            <a:endParaRPr lang="en-US"/>
          </a:p>
        </p:txBody>
      </p:sp>
    </p:spTree>
    <p:extLst>
      <p:ext uri="{BB962C8B-B14F-4D97-AF65-F5344CB8AC3E}">
        <p14:creationId xmlns:p14="http://schemas.microsoft.com/office/powerpoint/2010/main" val="86703813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4349848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77770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540891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735342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178999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7304376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228712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3751878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533426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62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DDAE9-64F7-F342-AD70-876E3C1D9D78}" type="slidenum">
              <a:rPr lang="en-US" smtClean="0"/>
              <a:t>‹#›</a:t>
            </a:fld>
            <a:endParaRPr lang="en-US"/>
          </a:p>
        </p:txBody>
      </p:sp>
    </p:spTree>
    <p:extLst>
      <p:ext uri="{BB962C8B-B14F-4D97-AF65-F5344CB8AC3E}">
        <p14:creationId xmlns:p14="http://schemas.microsoft.com/office/powerpoint/2010/main" val="39751719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582946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731024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733906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714293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666280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6095665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6823879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6439570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917276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46385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720C8E0-2036-5B43-8F03-0901C7D8C76B}"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4968605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946970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648196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9306394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86686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99870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0862733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2479654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158809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624576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92629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3929D469-6AA1-FB47-8E7E-7F4A319C14CC}"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400898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267810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6470334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5733713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67089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302976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8965736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1003190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6449024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7895550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45116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97F0585C-CB36-1547-8800-7FA96F7664D8}"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0403255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7574747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4514919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726166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7280192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1720893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732392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814702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787821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2910110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96246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A3DA0585-E543-B541-A41F-C36BF1590A31}"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968236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7935039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648822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906287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826915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741936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5669805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5398350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0044167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5208980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90643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13E5DC47-86E0-4F47-98DC-BEE995271BA0}"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347908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9982124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8463354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107464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9250343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2797647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6524349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9332612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8052202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093591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59446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402DDCF7-DC94-144C-AC01-A3E500E77FD4}"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7431834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667716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072142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5595069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937153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037860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792137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103162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6646329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8052202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0935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AC7D42-A19E-EA44-A23E-CC11D585FB89}"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8773374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5944645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6677160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0721422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5595069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9371530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0378605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7921373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1031621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6646329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57896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33FF4BB4-9D60-2746-982A-27F83C2FF25C}"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6068857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801914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518074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3826462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8039672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7638944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789452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2758237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4430219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8206250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70727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DDAE9-64F7-F342-AD70-876E3C1D9D78}" type="slidenum">
              <a:rPr lang="en-US" smtClean="0"/>
              <a:t>‹#›</a:t>
            </a:fld>
            <a:endParaRPr lang="en-US"/>
          </a:p>
        </p:txBody>
      </p:sp>
    </p:spTree>
    <p:extLst>
      <p:ext uri="{BB962C8B-B14F-4D97-AF65-F5344CB8AC3E}">
        <p14:creationId xmlns:p14="http://schemas.microsoft.com/office/powerpoint/2010/main" val="212014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F90D226-99DD-EA47-B094-B84260DE5D84}"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35191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E079C85C-140B-7C40-8C12-BB7CF7C26704}"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607421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B153C0E-4813-0C43-9318-E1EE0508C31F}"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77928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88194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05424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26052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58996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340503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032787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1970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DDAE9-64F7-F342-AD70-876E3C1D9D78}" type="slidenum">
              <a:rPr lang="en-US" smtClean="0"/>
              <a:t>‹#›</a:t>
            </a:fld>
            <a:endParaRPr lang="en-US"/>
          </a:p>
        </p:txBody>
      </p:sp>
    </p:spTree>
    <p:extLst>
      <p:ext uri="{BB962C8B-B14F-4D97-AF65-F5344CB8AC3E}">
        <p14:creationId xmlns:p14="http://schemas.microsoft.com/office/powerpoint/2010/main" val="1909443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406910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490586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051225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391313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2D8BF54-D020-2E48-AC47-16087D5DB7F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962778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0D4DD10-61FF-984E-9D38-09297999457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64316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AC11E28-4DAE-8B48-A1DF-EE0541311AF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985631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2DECF50-0474-704E-9423-ADE1C339516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904541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55E5FEBC-AD30-7E41-9BE6-6AAFE7711CF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27610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A46B7C3C-7041-FD4A-9FFB-07F3A2F98C5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74833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DDAE9-64F7-F342-AD70-876E3C1D9D78}" type="slidenum">
              <a:rPr lang="en-US" smtClean="0"/>
              <a:t>‹#›</a:t>
            </a:fld>
            <a:endParaRPr lang="en-US"/>
          </a:p>
        </p:txBody>
      </p:sp>
    </p:spTree>
    <p:extLst>
      <p:ext uri="{BB962C8B-B14F-4D97-AF65-F5344CB8AC3E}">
        <p14:creationId xmlns:p14="http://schemas.microsoft.com/office/powerpoint/2010/main" val="2741569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E3422A13-5251-6749-9491-F14D00D0E25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860418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A46DD52-53F0-E246-B293-90183A873A1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247262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88518E0-C507-D94B-A01B-7D2A381277A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27351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691FDE0-26D6-B84C-AFC3-5EF0FEF940C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326407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225CB4F-9B59-2B48-A5A0-F52F906F9B5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554277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BE2C6AFB-3DEF-DE4D-933C-819EFBED260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042079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159981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810268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861668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37149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t>3/22/15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5DDAE9-64F7-F342-AD70-876E3C1D9D78}" type="slidenum">
              <a:rPr lang="en-US" smtClean="0"/>
              <a:t>‹#›</a:t>
            </a:fld>
            <a:endParaRPr lang="en-US"/>
          </a:p>
        </p:txBody>
      </p:sp>
    </p:spTree>
    <p:extLst>
      <p:ext uri="{BB962C8B-B14F-4D97-AF65-F5344CB8AC3E}">
        <p14:creationId xmlns:p14="http://schemas.microsoft.com/office/powerpoint/2010/main" val="277651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628832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182904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250575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838723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88041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234208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757293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159981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810268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86166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t>3/22/15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5DDAE9-64F7-F342-AD70-876E3C1D9D78}" type="slidenum">
              <a:rPr lang="en-US" smtClean="0"/>
              <a:t>‹#›</a:t>
            </a:fld>
            <a:endParaRPr lang="en-US"/>
          </a:p>
        </p:txBody>
      </p:sp>
    </p:spTree>
    <p:extLst>
      <p:ext uri="{BB962C8B-B14F-4D97-AF65-F5344CB8AC3E}">
        <p14:creationId xmlns:p14="http://schemas.microsoft.com/office/powerpoint/2010/main" val="382247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371491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628832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182904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250575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838723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88041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234208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757293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062431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65225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t>3/22/15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5DDAE9-64F7-F342-AD70-876E3C1D9D78}" type="slidenum">
              <a:rPr lang="en-US" smtClean="0"/>
              <a:t>‹#›</a:t>
            </a:fld>
            <a:endParaRPr lang="en-US"/>
          </a:p>
        </p:txBody>
      </p:sp>
    </p:spTree>
    <p:extLst>
      <p:ext uri="{BB962C8B-B14F-4D97-AF65-F5344CB8AC3E}">
        <p14:creationId xmlns:p14="http://schemas.microsoft.com/office/powerpoint/2010/main" val="21381501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616254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943673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859263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279051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646498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400746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274429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707469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855967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00076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DDAE9-64F7-F342-AD70-876E3C1D9D78}" type="slidenum">
              <a:rPr lang="en-US" smtClean="0"/>
              <a:t>‹#›</a:t>
            </a:fld>
            <a:endParaRPr lang="en-US"/>
          </a:p>
        </p:txBody>
      </p:sp>
    </p:spTree>
    <p:extLst>
      <p:ext uri="{BB962C8B-B14F-4D97-AF65-F5344CB8AC3E}">
        <p14:creationId xmlns:p14="http://schemas.microsoft.com/office/powerpoint/2010/main" val="30133107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214798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786426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248768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572628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84714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451157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82719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796610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34021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991F6CB3-9AB4-BD49-906E-AEF404736A2D}"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43498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DDAE9-64F7-F342-AD70-876E3C1D9D78}" type="slidenum">
              <a:rPr lang="en-US" smtClean="0"/>
              <a:t>‹#›</a:t>
            </a:fld>
            <a:endParaRPr lang="en-US"/>
          </a:p>
        </p:txBody>
      </p:sp>
    </p:spTree>
    <p:extLst>
      <p:ext uri="{BB962C8B-B14F-4D97-AF65-F5344CB8AC3E}">
        <p14:creationId xmlns:p14="http://schemas.microsoft.com/office/powerpoint/2010/main" val="234301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F3CD9747-6B54-1046-8BC5-5F4676EA9B6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000768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D730186-CA7D-A542-AF75-EE3A48620B97}"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214798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3FE1E35-7722-D149-A3DC-6888AC703B25}"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786426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389D48C1-C01C-8948-976C-129E02C8F25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248768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0D0620C7-1284-A844-A811-582D42C18530}"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572628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03324BE-F197-864F-B474-4D7051ABCD06}"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847140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4E7F3-3B78-CF49-B786-C7BE0BDF9D8F}"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451157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C1BFED-33BD-8948-B4F6-1E3FF4867B2A}"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82719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6EF01A03-FEC3-0549-BC9B-5A8E527D9748}"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796610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D6FFF1D4-E332-BF42-BAB0-5D4DBDDDBBC9}"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3402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theme" Target="../theme/theme10.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2.xml"/><Relationship Id="rId12" Type="http://schemas.openxmlformats.org/officeDocument/2006/relationships/theme" Target="../theme/theme11.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3.xml"/><Relationship Id="rId12" Type="http://schemas.openxmlformats.org/officeDocument/2006/relationships/theme" Target="../theme/theme12.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9" Type="http://schemas.openxmlformats.org/officeDocument/2006/relationships/slideLayout" Target="../slideLayouts/slideLayout131.xml"/><Relationship Id="rId10"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theme" Target="../theme/theme13.xml"/><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5.xml"/><Relationship Id="rId12" Type="http://schemas.openxmlformats.org/officeDocument/2006/relationships/theme" Target="../theme/theme14.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6.xml"/><Relationship Id="rId12" Type="http://schemas.openxmlformats.org/officeDocument/2006/relationships/theme" Target="../theme/theme15.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7.xml"/><Relationship Id="rId12" Type="http://schemas.openxmlformats.org/officeDocument/2006/relationships/theme" Target="../theme/theme16.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8.xml"/><Relationship Id="rId12" Type="http://schemas.openxmlformats.org/officeDocument/2006/relationships/theme" Target="../theme/theme17.xml"/><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9.xml"/><Relationship Id="rId12" Type="http://schemas.openxmlformats.org/officeDocument/2006/relationships/theme" Target="../theme/theme18.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6.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7.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theme" Target="../theme/theme8.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9.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t>3/22/15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t>‹#›</a:t>
            </a:fld>
            <a:endParaRPr lang="en-US"/>
          </a:p>
        </p:txBody>
      </p:sp>
    </p:spTree>
    <p:extLst>
      <p:ext uri="{BB962C8B-B14F-4D97-AF65-F5344CB8AC3E}">
        <p14:creationId xmlns:p14="http://schemas.microsoft.com/office/powerpoint/2010/main" val="1276659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8442361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4716413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50071628"/>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216563"/>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6756780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6111299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56726597"/>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56726597"/>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92494289"/>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5B6D97-3414-DE4F-AE25-F3DE3C4D0307}" type="datetime1">
              <a:rPr lang="en-US" smtClean="0">
                <a:solidFill>
                  <a:prstClr val="black">
                    <a:tint val="75000"/>
                  </a:prstClr>
                </a:solidFill>
                <a:latin typeface="Calibri"/>
              </a:r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01528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4035406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cs typeface="+mn-cs"/>
              </a:defRPr>
            </a:lvl1pPr>
          </a:lstStyle>
          <a:p>
            <a:pPr defTabSz="914400" fontAlgn="base">
              <a:spcBef>
                <a:spcPct val="0"/>
              </a:spcBef>
              <a:spcAft>
                <a:spcPct val="0"/>
              </a:spcAft>
              <a:defRPr/>
            </a:pPr>
            <a:endParaRPr lang="en-US">
              <a:solidFill>
                <a:srgbClr val="000000"/>
              </a:solidFill>
              <a:latin typeface="Arial" charset="0"/>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cs typeface="+mn-cs"/>
              </a:defRPr>
            </a:lvl1pPr>
          </a:lstStyle>
          <a:p>
            <a:pPr defTabSz="914400" fontAlgn="base">
              <a:spcBef>
                <a:spcPct val="0"/>
              </a:spcBef>
              <a:spcAft>
                <a:spcPct val="0"/>
              </a:spcAft>
              <a:defRPr/>
            </a:pPr>
            <a:endParaRPr lang="en-US">
              <a:solidFill>
                <a:srgbClr val="000000"/>
              </a:solidFill>
              <a:latin typeface="Arial" charset="0"/>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defTabSz="914400" fontAlgn="base">
              <a:spcBef>
                <a:spcPct val="0"/>
              </a:spcBef>
              <a:spcAft>
                <a:spcPct val="0"/>
              </a:spcAft>
            </a:pPr>
            <a:fld id="{A14CE8DB-45AE-094E-9882-41D69FEE2EEA}" type="slidenum">
              <a:rPr lang="en-US" smtClean="0">
                <a:solidFill>
                  <a:srgbClr val="000000"/>
                </a:solidFill>
                <a:latin typeface="Arial" charset="0"/>
                <a:ea typeface="ＭＳ Ｐゴシック" charset="0"/>
                <a:cs typeface="ＭＳ Ｐゴシック" charset="0"/>
              </a:rPr>
              <a:pPr defTabSz="914400" fontAlgn="base">
                <a:spcBef>
                  <a:spcPct val="0"/>
                </a:spcBef>
                <a:spcAft>
                  <a:spcPct val="0"/>
                </a:spcAft>
              </a:pPr>
              <a:t>‹#›</a:t>
            </a:fld>
            <a:endParaRPr lang="en-US" smtClean="0">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78848907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sldNum="0" hdr="0" ftr="0" dt="0"/>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8645937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8645937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36592933"/>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19342269"/>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A1C3D-CAA5-4F47-99E2-0C338A7812BC}" type="datetime1">
              <a:rPr lang="en-US" smtClean="0">
                <a:solidFill>
                  <a:prstClr val="black">
                    <a:tint val="75000"/>
                  </a:prstClr>
                </a:solidFill>
                <a:latin typeface="Calibri"/>
              </a:rPr>
              <a:pPr/>
              <a:t>3/22/15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DDAE9-64F7-F342-AD70-876E3C1D9D7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19342269"/>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 Id="rId3" Type="http://schemas.openxmlformats.org/officeDocument/2006/relationships/chart" Target="../charts/char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jpeg"/><Relationship Id="rId5" Type="http://schemas.microsoft.com/office/2007/relationships/hdphoto" Target="../media/hdphoto1.wdp"/><Relationship Id="rId1" Type="http://schemas.openxmlformats.org/officeDocument/2006/relationships/slideLayout" Target="../slideLayouts/slideLayout15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jpeg"/><Relationship Id="rId5" Type="http://schemas.microsoft.com/office/2007/relationships/hdphoto" Target="../media/hdphoto2.wdp"/><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jpe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jpe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hart" Target="../charts/char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solidFill>
                  <a:srgbClr val="FF0000"/>
                </a:solidFill>
                <a:latin typeface="Arial Rounded MT Bold"/>
                <a:cs typeface="Arial Rounded MT Bold"/>
              </a:rPr>
              <a:t>SPECS:</a:t>
            </a:r>
            <a:r>
              <a:rPr lang="en-US" sz="3200" dirty="0">
                <a:solidFill>
                  <a:schemeClr val="bg1"/>
                </a:solidFill>
                <a:latin typeface="Arial Rounded MT Bold"/>
                <a:cs typeface="Arial Rounded MT Bold"/>
              </a:rPr>
              <a:t> A Lightweight Runtime Mechanism for Protecting Software from Security-Critical Processor </a:t>
            </a:r>
            <a:r>
              <a:rPr lang="en-US" sz="3200" dirty="0" smtClean="0">
                <a:solidFill>
                  <a:schemeClr val="bg1"/>
                </a:solidFill>
                <a:latin typeface="Arial Rounded MT Bold"/>
                <a:cs typeface="Arial Rounded MT Bold"/>
              </a:rPr>
              <a:t>Bugs</a:t>
            </a:r>
            <a:endParaRPr lang="en-US" sz="3200" dirty="0">
              <a:solidFill>
                <a:schemeClr val="bg1"/>
              </a:solidFill>
              <a:latin typeface="Arial Rounded MT Bold"/>
              <a:cs typeface="Arial Rounded MT Bold"/>
            </a:endParaRPr>
          </a:p>
        </p:txBody>
      </p:sp>
      <p:sp>
        <p:nvSpPr>
          <p:cNvPr id="3" name="Subtitle 2"/>
          <p:cNvSpPr>
            <a:spLocks noGrp="1"/>
          </p:cNvSpPr>
          <p:nvPr>
            <p:ph type="subTitle" idx="1"/>
          </p:nvPr>
        </p:nvSpPr>
        <p:spPr/>
        <p:txBody>
          <a:bodyPr>
            <a:normAutofit fontScale="85000" lnSpcReduction="20000"/>
          </a:bodyPr>
          <a:lstStyle/>
          <a:p>
            <a:r>
              <a:rPr lang="en-US" dirty="0" smtClean="0">
                <a:solidFill>
                  <a:schemeClr val="bg1">
                    <a:lumMod val="50000"/>
                  </a:schemeClr>
                </a:solidFill>
                <a:latin typeface="Arial Rounded MT Bold"/>
                <a:cs typeface="Arial Rounded MT Bold"/>
              </a:rPr>
              <a:t>Matthew Hicks, Michigan</a:t>
            </a:r>
          </a:p>
          <a:p>
            <a:r>
              <a:rPr lang="en-US" dirty="0" smtClean="0">
                <a:solidFill>
                  <a:schemeClr val="bg1">
                    <a:lumMod val="50000"/>
                  </a:schemeClr>
                </a:solidFill>
                <a:latin typeface="Arial Rounded MT Bold"/>
                <a:cs typeface="Arial Rounded MT Bold"/>
              </a:rPr>
              <a:t>Cynthia </a:t>
            </a:r>
            <a:r>
              <a:rPr lang="en-US" dirty="0" err="1" smtClean="0">
                <a:solidFill>
                  <a:schemeClr val="bg1">
                    <a:lumMod val="50000"/>
                  </a:schemeClr>
                </a:solidFill>
                <a:latin typeface="Arial Rounded MT Bold"/>
                <a:cs typeface="Arial Rounded MT Bold"/>
              </a:rPr>
              <a:t>Sturton</a:t>
            </a:r>
            <a:r>
              <a:rPr lang="en-US" dirty="0" smtClean="0">
                <a:solidFill>
                  <a:schemeClr val="bg1">
                    <a:lumMod val="50000"/>
                  </a:schemeClr>
                </a:solidFill>
                <a:latin typeface="Arial Rounded MT Bold"/>
                <a:cs typeface="Arial Rounded MT Bold"/>
              </a:rPr>
              <a:t>, UNC</a:t>
            </a:r>
          </a:p>
          <a:p>
            <a:r>
              <a:rPr lang="en-US" dirty="0" smtClean="0">
                <a:solidFill>
                  <a:schemeClr val="bg1">
                    <a:lumMod val="50000"/>
                  </a:schemeClr>
                </a:solidFill>
                <a:latin typeface="Arial Rounded MT Bold"/>
                <a:cs typeface="Arial Rounded MT Bold"/>
              </a:rPr>
              <a:t>Samuel T. King, Twitter</a:t>
            </a:r>
          </a:p>
          <a:p>
            <a:r>
              <a:rPr lang="en-US" dirty="0" smtClean="0">
                <a:solidFill>
                  <a:schemeClr val="bg1">
                    <a:lumMod val="50000"/>
                  </a:schemeClr>
                </a:solidFill>
                <a:latin typeface="Arial Rounded MT Bold"/>
                <a:cs typeface="Arial Rounded MT Bold"/>
              </a:rPr>
              <a:t>Jonathan M. Smith, </a:t>
            </a:r>
            <a:r>
              <a:rPr lang="en-US" dirty="0" err="1" smtClean="0">
                <a:solidFill>
                  <a:schemeClr val="bg1">
                    <a:lumMod val="50000"/>
                  </a:schemeClr>
                </a:solidFill>
                <a:latin typeface="Arial Rounded MT Bold"/>
                <a:cs typeface="Arial Rounded MT Bold"/>
              </a:rPr>
              <a:t>UPenn</a:t>
            </a:r>
            <a:endParaRPr lang="en-US" dirty="0">
              <a:solidFill>
                <a:schemeClr val="bg1">
                  <a:lumMod val="50000"/>
                </a:schemeClr>
              </a:solidFill>
              <a:latin typeface="Arial Rounded MT Bold"/>
              <a:cs typeface="Arial Rounded MT Bold"/>
            </a:endParaRPr>
          </a:p>
        </p:txBody>
      </p:sp>
    </p:spTree>
    <p:extLst>
      <p:ext uri="{BB962C8B-B14F-4D97-AF65-F5344CB8AC3E}">
        <p14:creationId xmlns:p14="http://schemas.microsoft.com/office/powerpoint/2010/main" val="5588172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SPECS - Security-critical Processor Errata Catching System</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10</a:t>
            </a:fld>
            <a:endParaRPr lang="en-US">
              <a:solidFill>
                <a:prstClr val="black">
                  <a:tint val="75000"/>
                </a:prstClr>
              </a:solidFill>
              <a:latin typeface="Calibri"/>
            </a:endParaRPr>
          </a:p>
        </p:txBody>
      </p:sp>
      <p:sp>
        <p:nvSpPr>
          <p:cNvPr id="6" name="Process 5"/>
          <p:cNvSpPr/>
          <p:nvPr/>
        </p:nvSpPr>
        <p:spPr>
          <a:xfrm>
            <a:off x="3266856" y="2952516"/>
            <a:ext cx="2322625"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10" name="Rectangle 9"/>
          <p:cNvSpPr/>
          <p:nvPr/>
        </p:nvSpPr>
        <p:spPr>
          <a:xfrm>
            <a:off x="4498382" y="312878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11" name="Straight Connector 10"/>
          <p:cNvCxnSpPr>
            <a:stCxn id="10" idx="1"/>
          </p:cNvCxnSpPr>
          <p:nvPr/>
        </p:nvCxnSpPr>
        <p:spPr>
          <a:xfrm flipH="1">
            <a:off x="4250415" y="358598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10" idx="3"/>
          </p:cNvCxnSpPr>
          <p:nvPr/>
        </p:nvCxnSpPr>
        <p:spPr>
          <a:xfrm flipH="1" flipV="1">
            <a:off x="5122030" y="358598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533768" y="510991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19" name="Delay 18"/>
          <p:cNvSpPr/>
          <p:nvPr/>
        </p:nvSpPr>
        <p:spPr>
          <a:xfrm>
            <a:off x="3601801" y="318817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20" name="Stored Data 19"/>
          <p:cNvSpPr/>
          <p:nvPr/>
        </p:nvSpPr>
        <p:spPr>
          <a:xfrm flipH="1">
            <a:off x="3601801" y="354429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21" name="Manual Operation 20"/>
          <p:cNvSpPr/>
          <p:nvPr/>
        </p:nvSpPr>
        <p:spPr>
          <a:xfrm rot="16200000">
            <a:off x="3601479" y="345743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22" name="Straight Connector 21"/>
          <p:cNvCxnSpPr/>
          <p:nvPr/>
        </p:nvCxnSpPr>
        <p:spPr>
          <a:xfrm flipH="1">
            <a:off x="3331847" y="328423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288308" y="346044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20" idx="3"/>
          </p:cNvCxnSpPr>
          <p:nvPr/>
        </p:nvCxnSpPr>
        <p:spPr>
          <a:xfrm flipV="1">
            <a:off x="3436800" y="363267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9" idx="3"/>
          </p:cNvCxnSpPr>
          <p:nvPr/>
        </p:nvCxnSpPr>
        <p:spPr>
          <a:xfrm flipV="1">
            <a:off x="3830401" y="329295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3357261" y="372010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436800" y="398868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3368375" y="389731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3855801" y="397996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0" idx="1"/>
          </p:cNvCxnSpPr>
          <p:nvPr/>
        </p:nvCxnSpPr>
        <p:spPr>
          <a:xfrm flipV="1">
            <a:off x="3855801" y="363188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7" name="Delay 36"/>
          <p:cNvSpPr/>
          <p:nvPr/>
        </p:nvSpPr>
        <p:spPr>
          <a:xfrm>
            <a:off x="3627201" y="3880733"/>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3" name="TextBox 2"/>
          <p:cNvSpPr txBox="1"/>
          <p:nvPr/>
        </p:nvSpPr>
        <p:spPr>
          <a:xfrm>
            <a:off x="3245320" y="4289390"/>
            <a:ext cx="2344159" cy="461665"/>
          </a:xfrm>
          <a:prstGeom prst="rect">
            <a:avLst/>
          </a:prstGeom>
          <a:noFill/>
        </p:spPr>
        <p:txBody>
          <a:bodyPr wrap="square" rtlCol="0">
            <a:spAutoFit/>
          </a:bodyPr>
          <a:lstStyle/>
          <a:p>
            <a:pPr algn="ctr"/>
            <a:r>
              <a:rPr lang="en-US" sz="2400" b="1" dirty="0" smtClean="0">
                <a:latin typeface="Tahoma"/>
                <a:cs typeface="Tahoma"/>
              </a:rPr>
              <a:t>Processor</a:t>
            </a:r>
            <a:endParaRPr lang="en-US" sz="2400" b="1" dirty="0">
              <a:latin typeface="Tahoma"/>
              <a:cs typeface="Tahoma"/>
            </a:endParaRPr>
          </a:p>
        </p:txBody>
      </p:sp>
    </p:spTree>
    <p:extLst>
      <p:ext uri="{BB962C8B-B14F-4D97-AF65-F5344CB8AC3E}">
        <p14:creationId xmlns:p14="http://schemas.microsoft.com/office/powerpoint/2010/main" val="87444505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SPECS - Security-critical Processor Errata Catching System</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11</a:t>
            </a:fld>
            <a:endParaRPr lang="en-US">
              <a:solidFill>
                <a:prstClr val="black">
                  <a:tint val="75000"/>
                </a:prstClr>
              </a:solidFill>
              <a:latin typeface="Calibri"/>
            </a:endParaRPr>
          </a:p>
        </p:txBody>
      </p:sp>
      <p:sp>
        <p:nvSpPr>
          <p:cNvPr id="6" name="Process 5"/>
          <p:cNvSpPr/>
          <p:nvPr/>
        </p:nvSpPr>
        <p:spPr>
          <a:xfrm>
            <a:off x="3266856" y="2952516"/>
            <a:ext cx="2322625"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10" name="Rectangle 9"/>
          <p:cNvSpPr/>
          <p:nvPr/>
        </p:nvSpPr>
        <p:spPr>
          <a:xfrm>
            <a:off x="4498382" y="312878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11" name="Straight Connector 10"/>
          <p:cNvCxnSpPr>
            <a:stCxn id="10" idx="1"/>
          </p:cNvCxnSpPr>
          <p:nvPr/>
        </p:nvCxnSpPr>
        <p:spPr>
          <a:xfrm flipH="1">
            <a:off x="4250415" y="358598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10" idx="3"/>
          </p:cNvCxnSpPr>
          <p:nvPr/>
        </p:nvCxnSpPr>
        <p:spPr>
          <a:xfrm flipH="1" flipV="1">
            <a:off x="5122030" y="358598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533768" y="510991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19" name="Delay 18"/>
          <p:cNvSpPr/>
          <p:nvPr/>
        </p:nvSpPr>
        <p:spPr>
          <a:xfrm>
            <a:off x="3601801" y="318817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20" name="Stored Data 19"/>
          <p:cNvSpPr/>
          <p:nvPr/>
        </p:nvSpPr>
        <p:spPr>
          <a:xfrm flipH="1">
            <a:off x="3601801" y="354429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21" name="Manual Operation 20"/>
          <p:cNvSpPr/>
          <p:nvPr/>
        </p:nvSpPr>
        <p:spPr>
          <a:xfrm rot="16200000">
            <a:off x="3601479" y="345743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22" name="Straight Connector 21"/>
          <p:cNvCxnSpPr/>
          <p:nvPr/>
        </p:nvCxnSpPr>
        <p:spPr>
          <a:xfrm flipH="1">
            <a:off x="3331847" y="328423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288308" y="346044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20" idx="3"/>
          </p:cNvCxnSpPr>
          <p:nvPr/>
        </p:nvCxnSpPr>
        <p:spPr>
          <a:xfrm flipV="1">
            <a:off x="3436800" y="363267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9" idx="3"/>
          </p:cNvCxnSpPr>
          <p:nvPr/>
        </p:nvCxnSpPr>
        <p:spPr>
          <a:xfrm flipV="1">
            <a:off x="3830401" y="329295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3357261" y="372010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436800" y="398868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3368375" y="389731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3855801" y="397996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0" idx="1"/>
          </p:cNvCxnSpPr>
          <p:nvPr/>
        </p:nvCxnSpPr>
        <p:spPr>
          <a:xfrm flipV="1">
            <a:off x="3855801" y="363188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245320" y="4289390"/>
            <a:ext cx="2344159" cy="461665"/>
          </a:xfrm>
          <a:prstGeom prst="rect">
            <a:avLst/>
          </a:prstGeom>
          <a:noFill/>
        </p:spPr>
        <p:txBody>
          <a:bodyPr wrap="square" rtlCol="0">
            <a:spAutoFit/>
          </a:bodyPr>
          <a:lstStyle/>
          <a:p>
            <a:pPr algn="ctr"/>
            <a:r>
              <a:rPr lang="en-US" sz="2400" b="1" dirty="0" smtClean="0">
                <a:solidFill>
                  <a:prstClr val="black"/>
                </a:solidFill>
                <a:latin typeface="Tahoma"/>
                <a:cs typeface="Tahoma"/>
              </a:rPr>
              <a:t>Processor</a:t>
            </a:r>
            <a:endParaRPr lang="en-US" sz="2400" b="1" dirty="0">
              <a:solidFill>
                <a:prstClr val="black"/>
              </a:solidFill>
              <a:latin typeface="Tahoma"/>
              <a:cs typeface="Tahoma"/>
            </a:endParaRPr>
          </a:p>
        </p:txBody>
      </p:sp>
      <p:sp>
        <p:nvSpPr>
          <p:cNvPr id="31" name="Explosion 2 30"/>
          <p:cNvSpPr/>
          <p:nvPr/>
        </p:nvSpPr>
        <p:spPr>
          <a:xfrm>
            <a:off x="3529834" y="380899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Tahoma"/>
              <a:cs typeface="Tahoma"/>
            </a:endParaRPr>
          </a:p>
        </p:txBody>
      </p:sp>
    </p:spTree>
    <p:extLst>
      <p:ext uri="{BB962C8B-B14F-4D97-AF65-F5344CB8AC3E}">
        <p14:creationId xmlns:p14="http://schemas.microsoft.com/office/powerpoint/2010/main" val="15430499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SPECS - Security-critical Processor Errata Catching System</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t>12</a:t>
            </a:fld>
            <a:endParaRPr lang="en-US"/>
          </a:p>
        </p:txBody>
      </p:sp>
      <p:sp>
        <p:nvSpPr>
          <p:cNvPr id="6" name="Process 5"/>
          <p:cNvSpPr/>
          <p:nvPr/>
        </p:nvSpPr>
        <p:spPr>
          <a:xfrm>
            <a:off x="3266856" y="2952516"/>
            <a:ext cx="2322625"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Rectangle 9"/>
          <p:cNvSpPr/>
          <p:nvPr/>
        </p:nvSpPr>
        <p:spPr>
          <a:xfrm>
            <a:off x="4498382" y="312878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11" name="Straight Connector 10"/>
          <p:cNvCxnSpPr>
            <a:stCxn id="10" idx="1"/>
          </p:cNvCxnSpPr>
          <p:nvPr/>
        </p:nvCxnSpPr>
        <p:spPr>
          <a:xfrm flipH="1">
            <a:off x="4250415" y="358598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10" idx="3"/>
          </p:cNvCxnSpPr>
          <p:nvPr/>
        </p:nvCxnSpPr>
        <p:spPr>
          <a:xfrm flipH="1" flipV="1">
            <a:off x="5122030" y="358598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4" name="Connector 13"/>
          <p:cNvSpPr/>
          <p:nvPr/>
        </p:nvSpPr>
        <p:spPr>
          <a:xfrm>
            <a:off x="5033130" y="3491729"/>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latin typeface="Tahoma"/>
              <a:cs typeface="Tahoma"/>
            </a:endParaRPr>
          </a:p>
        </p:txBody>
      </p:sp>
      <p:sp>
        <p:nvSpPr>
          <p:cNvPr id="15" name="Rectangle 14"/>
          <p:cNvSpPr/>
          <p:nvPr/>
        </p:nvSpPr>
        <p:spPr>
          <a:xfrm>
            <a:off x="3534399" y="4646664"/>
            <a:ext cx="1240222" cy="31049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solidFill>
                  <a:schemeClr val="bg1"/>
                </a:solidFill>
                <a:latin typeface="Tahoma"/>
                <a:cs typeface="Tahoma"/>
              </a:rPr>
              <a:t>SPECS</a:t>
            </a:r>
            <a:endParaRPr lang="en-US" sz="1600" dirty="0">
              <a:solidFill>
                <a:schemeClr val="bg1"/>
              </a:solidFill>
              <a:latin typeface="Tahoma"/>
              <a:cs typeface="Tahoma"/>
            </a:endParaRPr>
          </a:p>
        </p:txBody>
      </p:sp>
      <p:cxnSp>
        <p:nvCxnSpPr>
          <p:cNvPr id="16" name="Elbow Connector 15"/>
          <p:cNvCxnSpPr>
            <a:stCxn id="14" idx="5"/>
            <a:endCxn id="15" idx="3"/>
          </p:cNvCxnSpPr>
          <p:nvPr/>
        </p:nvCxnSpPr>
        <p:spPr>
          <a:xfrm rot="5400000">
            <a:off x="4405968" y="4022985"/>
            <a:ext cx="1147579" cy="410271"/>
          </a:xfrm>
          <a:prstGeom prst="bentConnector2">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533768" y="510991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19" name="Delay 18"/>
          <p:cNvSpPr/>
          <p:nvPr/>
        </p:nvSpPr>
        <p:spPr>
          <a:xfrm>
            <a:off x="3601801" y="318817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latin typeface="Tahoma"/>
              <a:cs typeface="Tahoma"/>
            </a:endParaRPr>
          </a:p>
        </p:txBody>
      </p:sp>
      <p:sp>
        <p:nvSpPr>
          <p:cNvPr id="20" name="Stored Data 19"/>
          <p:cNvSpPr/>
          <p:nvPr/>
        </p:nvSpPr>
        <p:spPr>
          <a:xfrm flipH="1">
            <a:off x="3601801" y="354429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latin typeface="Tahoma"/>
              <a:cs typeface="Tahoma"/>
            </a:endParaRPr>
          </a:p>
        </p:txBody>
      </p:sp>
      <p:sp>
        <p:nvSpPr>
          <p:cNvPr id="21" name="Manual Operation 20"/>
          <p:cNvSpPr/>
          <p:nvPr/>
        </p:nvSpPr>
        <p:spPr>
          <a:xfrm rot="16200000">
            <a:off x="3601479" y="345743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latin typeface="Tahoma"/>
              <a:cs typeface="Tahoma"/>
            </a:endParaRPr>
          </a:p>
        </p:txBody>
      </p:sp>
      <p:cxnSp>
        <p:nvCxnSpPr>
          <p:cNvPr id="22" name="Straight Connector 21"/>
          <p:cNvCxnSpPr/>
          <p:nvPr/>
        </p:nvCxnSpPr>
        <p:spPr>
          <a:xfrm flipH="1">
            <a:off x="3331847" y="328423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288308" y="346044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20" idx="3"/>
          </p:cNvCxnSpPr>
          <p:nvPr/>
        </p:nvCxnSpPr>
        <p:spPr>
          <a:xfrm flipV="1">
            <a:off x="3436800" y="363267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9" idx="3"/>
          </p:cNvCxnSpPr>
          <p:nvPr/>
        </p:nvCxnSpPr>
        <p:spPr>
          <a:xfrm flipV="1">
            <a:off x="3830401" y="329295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3357261" y="372010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436800" y="398868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3368375" y="389731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3855801" y="397996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0" idx="1"/>
          </p:cNvCxnSpPr>
          <p:nvPr/>
        </p:nvCxnSpPr>
        <p:spPr>
          <a:xfrm flipV="1">
            <a:off x="3855801" y="363188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1" name="Explosion 2 30"/>
          <p:cNvSpPr/>
          <p:nvPr/>
        </p:nvSpPr>
        <p:spPr>
          <a:xfrm>
            <a:off x="3529834" y="380899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Tahoma"/>
              <a:cs typeface="Tahoma"/>
            </a:endParaRPr>
          </a:p>
        </p:txBody>
      </p:sp>
      <p:sp>
        <p:nvSpPr>
          <p:cNvPr id="32" name="Rectangle 31"/>
          <p:cNvSpPr/>
          <p:nvPr/>
        </p:nvSpPr>
        <p:spPr>
          <a:xfrm>
            <a:off x="3245320" y="2055049"/>
            <a:ext cx="2344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smtClean="0">
                <a:solidFill>
                  <a:srgbClr val="000000"/>
                </a:solidFill>
                <a:latin typeface="Tahoma"/>
                <a:cs typeface="Tahoma"/>
              </a:rPr>
              <a:t>Software</a:t>
            </a:r>
            <a:endParaRPr lang="en-US" sz="2400" b="1" dirty="0">
              <a:solidFill>
                <a:srgbClr val="000000"/>
              </a:solidFill>
              <a:latin typeface="Tahoma"/>
              <a:cs typeface="Tahoma"/>
            </a:endParaRPr>
          </a:p>
        </p:txBody>
      </p:sp>
      <p:sp>
        <p:nvSpPr>
          <p:cNvPr id="33" name="Rectangle 32"/>
          <p:cNvSpPr/>
          <p:nvPr/>
        </p:nvSpPr>
        <p:spPr>
          <a:xfrm>
            <a:off x="3245320" y="2055049"/>
            <a:ext cx="2344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Tree>
    <p:extLst>
      <p:ext uri="{BB962C8B-B14F-4D97-AF65-F5344CB8AC3E}">
        <p14:creationId xmlns:p14="http://schemas.microsoft.com/office/powerpoint/2010/main" val="21729066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SPECS - Security-critical Processor Errata Catching System</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13</a:t>
            </a:fld>
            <a:endParaRPr lang="en-US">
              <a:solidFill>
                <a:prstClr val="black">
                  <a:tint val="75000"/>
                </a:prstClr>
              </a:solidFill>
              <a:latin typeface="Calibri"/>
            </a:endParaRPr>
          </a:p>
        </p:txBody>
      </p:sp>
      <p:sp>
        <p:nvSpPr>
          <p:cNvPr id="6" name="Process 5"/>
          <p:cNvSpPr/>
          <p:nvPr/>
        </p:nvSpPr>
        <p:spPr>
          <a:xfrm>
            <a:off x="3266856" y="2952516"/>
            <a:ext cx="2322625"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10" name="Rectangle 9"/>
          <p:cNvSpPr/>
          <p:nvPr/>
        </p:nvSpPr>
        <p:spPr>
          <a:xfrm>
            <a:off x="4498382" y="312878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11" name="Straight Connector 10"/>
          <p:cNvCxnSpPr>
            <a:stCxn id="10" idx="1"/>
          </p:cNvCxnSpPr>
          <p:nvPr/>
        </p:nvCxnSpPr>
        <p:spPr>
          <a:xfrm flipH="1">
            <a:off x="4250415" y="358598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10" idx="3"/>
          </p:cNvCxnSpPr>
          <p:nvPr/>
        </p:nvCxnSpPr>
        <p:spPr>
          <a:xfrm flipH="1" flipV="1">
            <a:off x="5122030" y="358598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3" name="Connector 12"/>
          <p:cNvSpPr/>
          <p:nvPr/>
        </p:nvSpPr>
        <p:spPr>
          <a:xfrm>
            <a:off x="4408090" y="3492390"/>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15" name="Rectangle 14"/>
          <p:cNvSpPr/>
          <p:nvPr/>
        </p:nvSpPr>
        <p:spPr>
          <a:xfrm>
            <a:off x="3534399" y="4646664"/>
            <a:ext cx="1240222" cy="31049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solidFill>
                  <a:prstClr val="white"/>
                </a:solidFill>
                <a:latin typeface="Tahoma"/>
                <a:cs typeface="Tahoma"/>
              </a:rPr>
              <a:t>SPECS</a:t>
            </a:r>
            <a:endParaRPr lang="en-US" sz="1600" dirty="0">
              <a:solidFill>
                <a:prstClr val="white"/>
              </a:solidFill>
              <a:latin typeface="Tahoma"/>
              <a:cs typeface="Tahoma"/>
            </a:endParaRPr>
          </a:p>
        </p:txBody>
      </p:sp>
      <p:cxnSp>
        <p:nvCxnSpPr>
          <p:cNvPr id="17" name="Elbow Connector 16"/>
          <p:cNvCxnSpPr>
            <a:stCxn id="15" idx="1"/>
            <a:endCxn id="13" idx="3"/>
          </p:cNvCxnSpPr>
          <p:nvPr/>
        </p:nvCxnSpPr>
        <p:spPr>
          <a:xfrm rot="10800000" flipH="1">
            <a:off x="3534398" y="3654992"/>
            <a:ext cx="899729" cy="1146918"/>
          </a:xfrm>
          <a:prstGeom prst="bentConnector4">
            <a:avLst>
              <a:gd name="adj1" fmla="val -19762"/>
              <a:gd name="adj2" fmla="val 28976"/>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533768" y="510991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19" name="Delay 18"/>
          <p:cNvSpPr/>
          <p:nvPr/>
        </p:nvSpPr>
        <p:spPr>
          <a:xfrm>
            <a:off x="3601801" y="318817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20" name="Stored Data 19"/>
          <p:cNvSpPr/>
          <p:nvPr/>
        </p:nvSpPr>
        <p:spPr>
          <a:xfrm flipH="1">
            <a:off x="3601801" y="354429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21" name="Manual Operation 20"/>
          <p:cNvSpPr/>
          <p:nvPr/>
        </p:nvSpPr>
        <p:spPr>
          <a:xfrm rot="16200000">
            <a:off x="3601479" y="345743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22" name="Straight Connector 21"/>
          <p:cNvCxnSpPr/>
          <p:nvPr/>
        </p:nvCxnSpPr>
        <p:spPr>
          <a:xfrm flipH="1">
            <a:off x="3331847" y="328423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288308" y="346044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20" idx="3"/>
          </p:cNvCxnSpPr>
          <p:nvPr/>
        </p:nvCxnSpPr>
        <p:spPr>
          <a:xfrm flipV="1">
            <a:off x="3436800" y="363267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9" idx="3"/>
          </p:cNvCxnSpPr>
          <p:nvPr/>
        </p:nvCxnSpPr>
        <p:spPr>
          <a:xfrm flipV="1">
            <a:off x="3830401" y="329295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3357261" y="372010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436800" y="398868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3368375" y="389731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3855801" y="397996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0" idx="1"/>
          </p:cNvCxnSpPr>
          <p:nvPr/>
        </p:nvCxnSpPr>
        <p:spPr>
          <a:xfrm flipV="1">
            <a:off x="3855801" y="363188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1" name="Explosion 2 30"/>
          <p:cNvSpPr/>
          <p:nvPr/>
        </p:nvSpPr>
        <p:spPr>
          <a:xfrm>
            <a:off x="3529834" y="380899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Tahoma"/>
              <a:cs typeface="Tahoma"/>
            </a:endParaRPr>
          </a:p>
        </p:txBody>
      </p:sp>
      <p:cxnSp>
        <p:nvCxnSpPr>
          <p:cNvPr id="32" name="Elbow Connector 31"/>
          <p:cNvCxnSpPr>
            <a:stCxn id="18" idx="3"/>
          </p:cNvCxnSpPr>
          <p:nvPr/>
        </p:nvCxnSpPr>
        <p:spPr>
          <a:xfrm flipV="1">
            <a:off x="4773990" y="2728943"/>
            <a:ext cx="680025" cy="2536216"/>
          </a:xfrm>
          <a:prstGeom prst="bentConnector2">
            <a:avLst/>
          </a:prstGeom>
          <a:ln>
            <a:solidFill>
              <a:srgbClr val="000000"/>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5" idx="1"/>
            <a:endCxn id="18" idx="1"/>
          </p:cNvCxnSpPr>
          <p:nvPr/>
        </p:nvCxnSpPr>
        <p:spPr>
          <a:xfrm rot="10800000" flipV="1">
            <a:off x="3533769" y="4801909"/>
            <a:ext cx="631" cy="463249"/>
          </a:xfrm>
          <a:prstGeom prst="bentConnector3">
            <a:avLst>
              <a:gd name="adj1" fmla="val 28277496"/>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245320" y="2055049"/>
            <a:ext cx="2344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rgbClr val="000000"/>
                </a:solidFill>
                <a:latin typeface="Tahoma"/>
                <a:cs typeface="Tahoma"/>
              </a:rPr>
              <a:t>Software</a:t>
            </a:r>
            <a:endParaRPr lang="en-US" sz="1600" dirty="0">
              <a:solidFill>
                <a:srgbClr val="000000"/>
              </a:solidFill>
              <a:latin typeface="Tahoma"/>
              <a:cs typeface="Tahoma"/>
            </a:endParaRPr>
          </a:p>
        </p:txBody>
      </p:sp>
      <p:sp>
        <p:nvSpPr>
          <p:cNvPr id="35" name="Rectangle 34"/>
          <p:cNvSpPr/>
          <p:nvPr/>
        </p:nvSpPr>
        <p:spPr>
          <a:xfrm>
            <a:off x="4585890" y="2055049"/>
            <a:ext cx="1003592" cy="673894"/>
          </a:xfrm>
          <a:prstGeom prst="rect">
            <a:avLst/>
          </a:prstGeom>
          <a:noFill/>
          <a:ln>
            <a:solidFill>
              <a:schemeClr val="tx1"/>
            </a:solidFill>
            <a:prstDash val="dash"/>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latin typeface="Tahoma"/>
                <a:cs typeface="Tahoma"/>
              </a:rPr>
              <a:t>Recovery</a:t>
            </a:r>
          </a:p>
          <a:p>
            <a:pPr algn="ctr"/>
            <a:r>
              <a:rPr lang="en-US" sz="1600" dirty="0" smtClean="0">
                <a:solidFill>
                  <a:srgbClr val="000000"/>
                </a:solidFill>
                <a:latin typeface="Tahoma"/>
                <a:cs typeface="Tahoma"/>
              </a:rPr>
              <a:t>Repair</a:t>
            </a:r>
            <a:endParaRPr lang="en-US" sz="1600" dirty="0">
              <a:solidFill>
                <a:srgbClr val="000000"/>
              </a:solidFill>
              <a:latin typeface="Tahoma"/>
              <a:cs typeface="Tahoma"/>
            </a:endParaRPr>
          </a:p>
        </p:txBody>
      </p:sp>
      <p:sp>
        <p:nvSpPr>
          <p:cNvPr id="36" name="Rectangle 35"/>
          <p:cNvSpPr/>
          <p:nvPr/>
        </p:nvSpPr>
        <p:spPr>
          <a:xfrm>
            <a:off x="3245320" y="2055049"/>
            <a:ext cx="2344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Tree>
    <p:extLst>
      <p:ext uri="{BB962C8B-B14F-4D97-AF65-F5344CB8AC3E}">
        <p14:creationId xmlns:p14="http://schemas.microsoft.com/office/powerpoint/2010/main" val="39340974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Analyze commercial processor errata to quantify the magnitude of the problem</a:t>
            </a:r>
            <a:endParaRPr lang="en-US" sz="3600" dirty="0"/>
          </a:p>
        </p:txBody>
      </p:sp>
      <p:sp>
        <p:nvSpPr>
          <p:cNvPr id="3" name="Content Placeholder 2"/>
          <p:cNvSpPr>
            <a:spLocks noGrp="1"/>
          </p:cNvSpPr>
          <p:nvPr>
            <p:ph idx="1"/>
          </p:nvPr>
        </p:nvSpPr>
        <p:spPr>
          <a:xfrm>
            <a:off x="457200" y="2060222"/>
            <a:ext cx="8229600" cy="4543778"/>
          </a:xfrm>
        </p:spPr>
        <p:txBody>
          <a:bodyPr numCol="3">
            <a:normAutofit fontScale="40000" lnSpcReduction="20000"/>
          </a:bodyPr>
          <a:lstStyle/>
          <a:p>
            <a:pPr marL="0" indent="0">
              <a:buNone/>
            </a:pPr>
            <a:r>
              <a:rPr lang="en-US" dirty="0"/>
              <a:t>Athlon</a:t>
            </a:r>
          </a:p>
          <a:p>
            <a:pPr marL="0" indent="0">
              <a:buNone/>
            </a:pPr>
            <a:r>
              <a:rPr lang="en-US" dirty="0"/>
              <a:t>Athlon X2</a:t>
            </a:r>
          </a:p>
          <a:p>
            <a:pPr marL="0" indent="0">
              <a:buNone/>
            </a:pPr>
            <a:r>
              <a:rPr lang="en-US" dirty="0"/>
              <a:t>Athlon Neo</a:t>
            </a:r>
          </a:p>
          <a:p>
            <a:pPr marL="0" indent="0">
              <a:buNone/>
            </a:pPr>
            <a:r>
              <a:rPr lang="en-US" dirty="0"/>
              <a:t>Athlon Neo X2</a:t>
            </a:r>
          </a:p>
          <a:p>
            <a:pPr marL="0" indent="0">
              <a:buNone/>
            </a:pPr>
            <a:r>
              <a:rPr lang="en-US" dirty="0"/>
              <a:t>Athlon 64</a:t>
            </a:r>
          </a:p>
          <a:p>
            <a:pPr marL="0" indent="0">
              <a:buNone/>
            </a:pPr>
            <a:r>
              <a:rPr lang="en-US" dirty="0"/>
              <a:t>Athlon 64 FX</a:t>
            </a:r>
          </a:p>
          <a:p>
            <a:pPr marL="0" indent="0">
              <a:buNone/>
            </a:pPr>
            <a:r>
              <a:rPr lang="en-US" dirty="0"/>
              <a:t>Athlon 64 X2</a:t>
            </a:r>
          </a:p>
          <a:p>
            <a:pPr marL="0" indent="0">
              <a:buNone/>
            </a:pPr>
            <a:r>
              <a:rPr lang="en-US" dirty="0"/>
              <a:t>Opteron</a:t>
            </a:r>
          </a:p>
          <a:p>
            <a:pPr marL="0" indent="0">
              <a:buNone/>
            </a:pPr>
            <a:r>
              <a:rPr lang="en-US" dirty="0"/>
              <a:t>Opteron Dual-Core</a:t>
            </a:r>
          </a:p>
          <a:p>
            <a:pPr marL="0" indent="0">
              <a:buNone/>
            </a:pPr>
            <a:r>
              <a:rPr lang="en-US" dirty="0"/>
              <a:t>Sempron</a:t>
            </a:r>
          </a:p>
          <a:p>
            <a:pPr marL="0" indent="0">
              <a:buNone/>
            </a:pPr>
            <a:r>
              <a:rPr lang="en-US" dirty="0"/>
              <a:t>Sempron Dual-Core</a:t>
            </a:r>
          </a:p>
          <a:p>
            <a:pPr marL="0" indent="0">
              <a:buNone/>
            </a:pPr>
            <a:r>
              <a:rPr lang="en-US" dirty="0" err="1"/>
              <a:t>Turion</a:t>
            </a:r>
            <a:r>
              <a:rPr lang="en-US" dirty="0"/>
              <a:t> 64</a:t>
            </a:r>
          </a:p>
          <a:p>
            <a:pPr marL="0" indent="0">
              <a:buNone/>
            </a:pPr>
            <a:r>
              <a:rPr lang="en-US" dirty="0" err="1"/>
              <a:t>Turion</a:t>
            </a:r>
            <a:r>
              <a:rPr lang="en-US" dirty="0"/>
              <a:t> 64 X2</a:t>
            </a:r>
          </a:p>
          <a:p>
            <a:pPr marL="0" indent="0">
              <a:buNone/>
            </a:pPr>
            <a:r>
              <a:rPr lang="en-US" dirty="0" err="1"/>
              <a:t>Turion</a:t>
            </a:r>
            <a:r>
              <a:rPr lang="en-US" dirty="0"/>
              <a:t> Neo X2</a:t>
            </a:r>
          </a:p>
          <a:p>
            <a:pPr marL="0" indent="0">
              <a:buNone/>
            </a:pPr>
            <a:r>
              <a:rPr lang="en-US" dirty="0" err="1"/>
              <a:t>Phenom</a:t>
            </a:r>
            <a:r>
              <a:rPr lang="en-US" dirty="0"/>
              <a:t> II X3</a:t>
            </a:r>
          </a:p>
          <a:p>
            <a:pPr marL="0" indent="0">
              <a:buNone/>
            </a:pPr>
            <a:r>
              <a:rPr lang="en-US" dirty="0" err="1"/>
              <a:t>Phenom</a:t>
            </a:r>
            <a:r>
              <a:rPr lang="en-US" dirty="0"/>
              <a:t> II X4</a:t>
            </a:r>
          </a:p>
          <a:p>
            <a:pPr marL="0" indent="0">
              <a:buNone/>
            </a:pPr>
            <a:r>
              <a:rPr lang="en-US" dirty="0" err="1"/>
              <a:t>Phenom</a:t>
            </a:r>
            <a:r>
              <a:rPr lang="en-US" dirty="0"/>
              <a:t> II X6</a:t>
            </a:r>
          </a:p>
          <a:p>
            <a:pPr marL="0" indent="0">
              <a:buNone/>
            </a:pPr>
            <a:r>
              <a:rPr lang="en-US" dirty="0" err="1"/>
              <a:t>Phenom</a:t>
            </a:r>
            <a:r>
              <a:rPr lang="en-US" dirty="0"/>
              <a:t> II XLT</a:t>
            </a:r>
          </a:p>
          <a:p>
            <a:pPr marL="0" indent="0">
              <a:buNone/>
            </a:pPr>
            <a:r>
              <a:rPr lang="en-US" dirty="0" err="1"/>
              <a:t>Phenom</a:t>
            </a:r>
            <a:r>
              <a:rPr lang="en-US" dirty="0"/>
              <a:t> II Dual-Core</a:t>
            </a:r>
          </a:p>
          <a:p>
            <a:pPr marL="0" indent="0">
              <a:buNone/>
            </a:pPr>
            <a:r>
              <a:rPr lang="en-US" dirty="0" err="1"/>
              <a:t>Phenom</a:t>
            </a:r>
            <a:r>
              <a:rPr lang="en-US" dirty="0"/>
              <a:t> II Triple-Core</a:t>
            </a:r>
          </a:p>
          <a:p>
            <a:pPr marL="0" indent="0">
              <a:buNone/>
            </a:pPr>
            <a:r>
              <a:rPr lang="en-US" dirty="0" err="1"/>
              <a:t>Phenom</a:t>
            </a:r>
            <a:r>
              <a:rPr lang="en-US" dirty="0"/>
              <a:t> II Quad-</a:t>
            </a:r>
            <a:r>
              <a:rPr lang="en-US" dirty="0" smtClean="0"/>
              <a:t>Core</a:t>
            </a:r>
          </a:p>
          <a:p>
            <a:pPr marL="0" indent="0">
              <a:buNone/>
            </a:pPr>
            <a:endParaRPr lang="en-US" dirty="0"/>
          </a:p>
          <a:p>
            <a:pPr marL="0" indent="0">
              <a:buNone/>
            </a:pPr>
            <a:r>
              <a:rPr lang="en-US" dirty="0"/>
              <a:t>Sempron X2</a:t>
            </a:r>
          </a:p>
          <a:p>
            <a:pPr marL="0" indent="0">
              <a:buNone/>
            </a:pPr>
            <a:r>
              <a:rPr lang="en-US" dirty="0"/>
              <a:t>Sempron Mobile</a:t>
            </a:r>
          </a:p>
          <a:p>
            <a:pPr marL="0" indent="0">
              <a:buNone/>
            </a:pPr>
            <a:r>
              <a:rPr lang="en-US" dirty="0" err="1"/>
              <a:t>Turion</a:t>
            </a:r>
            <a:r>
              <a:rPr lang="en-US" dirty="0"/>
              <a:t> II Dual-Core Mobile</a:t>
            </a:r>
          </a:p>
          <a:p>
            <a:pPr marL="0" indent="0">
              <a:buNone/>
            </a:pPr>
            <a:r>
              <a:rPr lang="en-US" dirty="0" err="1"/>
              <a:t>Turion</a:t>
            </a:r>
            <a:r>
              <a:rPr lang="en-US" dirty="0"/>
              <a:t> II Ultra Dual-Core Mobile</a:t>
            </a:r>
          </a:p>
          <a:p>
            <a:pPr marL="0" indent="0">
              <a:buNone/>
            </a:pPr>
            <a:r>
              <a:rPr lang="en-US" dirty="0" err="1"/>
              <a:t>Turion</a:t>
            </a:r>
            <a:r>
              <a:rPr lang="en-US" dirty="0"/>
              <a:t> II Neo Dual-Core Mobile</a:t>
            </a:r>
          </a:p>
          <a:p>
            <a:pPr marL="0" indent="0">
              <a:buNone/>
            </a:pPr>
            <a:r>
              <a:rPr lang="en-US" dirty="0"/>
              <a:t>V-Series</a:t>
            </a:r>
          </a:p>
          <a:p>
            <a:pPr marL="0" indent="0">
              <a:buNone/>
            </a:pPr>
            <a:r>
              <a:rPr lang="en-US" dirty="0"/>
              <a:t>V-Series Dual-Core</a:t>
            </a:r>
          </a:p>
          <a:p>
            <a:pPr marL="0" indent="0">
              <a:buNone/>
            </a:pPr>
            <a:r>
              <a:rPr lang="en-US" dirty="0"/>
              <a:t>Athlon X2 Dual-Core</a:t>
            </a:r>
          </a:p>
          <a:p>
            <a:pPr marL="0" indent="0">
              <a:buNone/>
            </a:pPr>
            <a:r>
              <a:rPr lang="en-US" dirty="0"/>
              <a:t>Sempron X2 Dual-Core</a:t>
            </a:r>
          </a:p>
          <a:p>
            <a:pPr marL="0" indent="0">
              <a:buNone/>
            </a:pPr>
            <a:r>
              <a:rPr lang="en-US" dirty="0" err="1"/>
              <a:t>Turion</a:t>
            </a:r>
            <a:r>
              <a:rPr lang="en-US" dirty="0"/>
              <a:t> X2 Dual-Core Mobile</a:t>
            </a:r>
          </a:p>
          <a:p>
            <a:pPr marL="0" indent="0">
              <a:buNone/>
            </a:pPr>
            <a:r>
              <a:rPr lang="en-US" dirty="0" err="1"/>
              <a:t>Turion</a:t>
            </a:r>
            <a:r>
              <a:rPr lang="en-US" dirty="0"/>
              <a:t> X2 Ultra Dual-Core Mobile</a:t>
            </a:r>
          </a:p>
          <a:p>
            <a:pPr marL="0" indent="0">
              <a:buNone/>
            </a:pPr>
            <a:r>
              <a:rPr lang="en-US" dirty="0"/>
              <a:t>A-Series Mobile APU</a:t>
            </a:r>
          </a:p>
          <a:p>
            <a:pPr marL="0" indent="0">
              <a:buNone/>
            </a:pPr>
            <a:r>
              <a:rPr lang="en-US" dirty="0"/>
              <a:t>E2-Series Mobile APU</a:t>
            </a:r>
          </a:p>
          <a:p>
            <a:pPr marL="0" indent="0">
              <a:buNone/>
            </a:pPr>
            <a:r>
              <a:rPr lang="en-US" dirty="0"/>
              <a:t>A-Series APU</a:t>
            </a:r>
          </a:p>
          <a:p>
            <a:pPr marL="0" indent="0">
              <a:buNone/>
            </a:pPr>
            <a:r>
              <a:rPr lang="en-US" dirty="0"/>
              <a:t>E2-Series APU</a:t>
            </a:r>
          </a:p>
          <a:p>
            <a:pPr marL="0" indent="0">
              <a:buNone/>
            </a:pPr>
            <a:r>
              <a:rPr lang="en-US" dirty="0"/>
              <a:t>Athlon II X2 Dual-Core</a:t>
            </a:r>
          </a:p>
          <a:p>
            <a:pPr marL="0" indent="0">
              <a:buNone/>
            </a:pPr>
            <a:r>
              <a:rPr lang="en-US" dirty="0"/>
              <a:t>Athlon II X4 Quad-Core</a:t>
            </a:r>
          </a:p>
          <a:p>
            <a:pPr marL="0" indent="0">
              <a:buNone/>
            </a:pPr>
            <a:r>
              <a:rPr lang="en-US" dirty="0"/>
              <a:t>C-Series</a:t>
            </a:r>
          </a:p>
          <a:p>
            <a:pPr marL="0" indent="0">
              <a:buNone/>
            </a:pPr>
            <a:r>
              <a:rPr lang="en-US" dirty="0"/>
              <a:t>C-Series Dual-Core</a:t>
            </a:r>
          </a:p>
          <a:p>
            <a:pPr marL="0" indent="0">
              <a:buNone/>
            </a:pPr>
            <a:r>
              <a:rPr lang="en-US" dirty="0"/>
              <a:t>E-Series Dual-</a:t>
            </a:r>
            <a:r>
              <a:rPr lang="en-US" dirty="0" smtClean="0"/>
              <a:t>Core</a:t>
            </a:r>
            <a:endParaRPr lang="en-US" dirty="0"/>
          </a:p>
          <a:p>
            <a:pPr marL="0" indent="0">
              <a:buNone/>
            </a:pPr>
            <a:r>
              <a:rPr lang="en-US" dirty="0"/>
              <a:t>E-</a:t>
            </a:r>
            <a:r>
              <a:rPr lang="en-US" dirty="0" smtClean="0"/>
              <a:t>Series</a:t>
            </a:r>
          </a:p>
          <a:p>
            <a:pPr marL="0" indent="0">
              <a:buNone/>
            </a:pPr>
            <a:endParaRPr lang="en-US" dirty="0"/>
          </a:p>
          <a:p>
            <a:pPr marL="0" indent="0">
              <a:buNone/>
            </a:pPr>
            <a:r>
              <a:rPr lang="en-US" dirty="0"/>
              <a:t>E-Series Dual-Core</a:t>
            </a:r>
          </a:p>
          <a:p>
            <a:pPr marL="0" indent="0">
              <a:buNone/>
            </a:pPr>
            <a:r>
              <a:rPr lang="en-US" dirty="0"/>
              <a:t>G-Series</a:t>
            </a:r>
          </a:p>
          <a:p>
            <a:pPr marL="0" indent="0">
              <a:buNone/>
            </a:pPr>
            <a:r>
              <a:rPr lang="en-US" dirty="0"/>
              <a:t>G-Series Dual-Core</a:t>
            </a:r>
          </a:p>
          <a:p>
            <a:pPr marL="0" indent="0">
              <a:buNone/>
            </a:pPr>
            <a:r>
              <a:rPr lang="en-US" dirty="0"/>
              <a:t>Z-Series Dual-Core</a:t>
            </a:r>
          </a:p>
          <a:p>
            <a:pPr marL="0" indent="0">
              <a:buNone/>
            </a:pPr>
            <a:r>
              <a:rPr lang="en-US" dirty="0"/>
              <a:t>FX-Series</a:t>
            </a:r>
          </a:p>
          <a:p>
            <a:pPr marL="0" indent="0">
              <a:buNone/>
            </a:pPr>
            <a:r>
              <a:rPr lang="en-US" dirty="0"/>
              <a:t>Opteron 3200 Series</a:t>
            </a:r>
          </a:p>
          <a:p>
            <a:pPr marL="0" indent="0">
              <a:buNone/>
            </a:pPr>
            <a:r>
              <a:rPr lang="en-US" dirty="0"/>
              <a:t>Opteron 3300 Series</a:t>
            </a:r>
          </a:p>
          <a:p>
            <a:pPr marL="0" indent="0">
              <a:buNone/>
            </a:pPr>
            <a:r>
              <a:rPr lang="en-US" dirty="0"/>
              <a:t>Opteron 4200 Series</a:t>
            </a:r>
          </a:p>
          <a:p>
            <a:pPr marL="0" indent="0">
              <a:buNone/>
            </a:pPr>
            <a:r>
              <a:rPr lang="en-US" dirty="0"/>
              <a:t>Opteron 4300 Series</a:t>
            </a:r>
          </a:p>
          <a:p>
            <a:pPr marL="0" indent="0">
              <a:buNone/>
            </a:pPr>
            <a:r>
              <a:rPr lang="en-US" dirty="0"/>
              <a:t>Opteron 6200 Series</a:t>
            </a:r>
          </a:p>
          <a:p>
            <a:pPr marL="0" indent="0">
              <a:buNone/>
            </a:pPr>
            <a:r>
              <a:rPr lang="en-US" dirty="0"/>
              <a:t>Opteron 6300 Series</a:t>
            </a:r>
          </a:p>
          <a:p>
            <a:pPr marL="0" indent="0">
              <a:buNone/>
            </a:pPr>
            <a:r>
              <a:rPr lang="en-US" dirty="0"/>
              <a:t>R-Series APU</a:t>
            </a:r>
          </a:p>
          <a:p>
            <a:pPr marL="0" indent="0">
              <a:buNone/>
            </a:pPr>
            <a:r>
              <a:rPr lang="en-US" dirty="0"/>
              <a:t>R-Series</a:t>
            </a:r>
          </a:p>
          <a:p>
            <a:pPr marL="0" indent="0">
              <a:buNone/>
            </a:pPr>
            <a:r>
              <a:rPr lang="en-US" dirty="0" err="1"/>
              <a:t>FirePro</a:t>
            </a:r>
            <a:r>
              <a:rPr lang="en-US" dirty="0"/>
              <a:t> APU</a:t>
            </a:r>
          </a:p>
          <a:p>
            <a:pPr marL="0" indent="0">
              <a:buNone/>
            </a:pPr>
            <a:r>
              <a:rPr lang="en-US" dirty="0"/>
              <a:t>Athlon Dual-Core</a:t>
            </a:r>
          </a:p>
          <a:p>
            <a:pPr marL="0" indent="0">
              <a:buNone/>
            </a:pPr>
            <a:r>
              <a:rPr lang="en-US" dirty="0"/>
              <a:t>Athlon Quad-Core</a:t>
            </a:r>
          </a:p>
          <a:p>
            <a:pPr marL="0" indent="0">
              <a:buNone/>
            </a:pPr>
            <a:r>
              <a:rPr lang="en-US" dirty="0"/>
              <a:t>E-Series Mobile APU</a:t>
            </a:r>
          </a:p>
          <a:p>
            <a:pPr marL="0" indent="0">
              <a:buNone/>
            </a:pPr>
            <a:r>
              <a:rPr lang="en-US" dirty="0"/>
              <a:t>G-Series Mobile APU</a:t>
            </a:r>
          </a:p>
          <a:p>
            <a:pPr marL="0" indent="0">
              <a:buNone/>
            </a:pPr>
            <a:r>
              <a:rPr lang="en-US" dirty="0"/>
              <a:t>G-Series </a:t>
            </a:r>
            <a:r>
              <a:rPr lang="en-US" dirty="0" err="1"/>
              <a:t>SoC</a:t>
            </a:r>
            <a:endParaRPr lang="en-US" dirty="0"/>
          </a:p>
          <a:p>
            <a:pPr marL="0" indent="0">
              <a:buNone/>
            </a:pPr>
            <a:r>
              <a:rPr lang="en-US" dirty="0"/>
              <a:t>Opteron X1100 Series</a:t>
            </a:r>
          </a:p>
          <a:p>
            <a:pPr marL="0" indent="0">
              <a:buNone/>
            </a:pPr>
            <a:r>
              <a:rPr lang="en-US" dirty="0"/>
              <a:t>Opteron X2100 Series APU</a:t>
            </a:r>
          </a:p>
        </p:txBody>
      </p:sp>
      <p:sp>
        <p:nvSpPr>
          <p:cNvPr id="4" name="Slide Number Placeholder 3"/>
          <p:cNvSpPr>
            <a:spLocks noGrp="1"/>
          </p:cNvSpPr>
          <p:nvPr>
            <p:ph type="sldNum" sz="quarter" idx="12"/>
          </p:nvPr>
        </p:nvSpPr>
        <p:spPr/>
        <p:txBody>
          <a:bodyPr/>
          <a:lstStyle/>
          <a:p>
            <a:fld id="{F55DDAE9-64F7-F342-AD70-876E3C1D9D78}" type="slidenum">
              <a:rPr lang="en-US" smtClean="0"/>
              <a:t>14</a:t>
            </a:fld>
            <a:endParaRPr lang="en-US"/>
          </a:p>
        </p:txBody>
      </p:sp>
    </p:spTree>
    <p:extLst>
      <p:ext uri="{BB962C8B-B14F-4D97-AF65-F5344CB8AC3E}">
        <p14:creationId xmlns:p14="http://schemas.microsoft.com/office/powerpoint/2010/main" val="12832419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riendlybu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4217"/>
            <a:ext cx="4401345" cy="3094696"/>
          </a:xfrm>
          <a:prstGeom prst="rect">
            <a:avLst/>
          </a:prstGeom>
        </p:spPr>
      </p:pic>
      <p:sp>
        <p:nvSpPr>
          <p:cNvPr id="2" name="Title 1"/>
          <p:cNvSpPr>
            <a:spLocks noGrp="1"/>
          </p:cNvSpPr>
          <p:nvPr>
            <p:ph type="title"/>
          </p:nvPr>
        </p:nvSpPr>
        <p:spPr/>
        <p:txBody>
          <a:bodyPr>
            <a:noAutofit/>
          </a:bodyPr>
          <a:lstStyle/>
          <a:p>
            <a:r>
              <a:rPr lang="en-US" sz="3600" dirty="0" smtClean="0"/>
              <a:t>Security-critical errata impact privileged state or events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t>15</a:t>
            </a:fld>
            <a:endParaRPr lang="en-US"/>
          </a:p>
        </p:txBody>
      </p:sp>
      <p:sp>
        <p:nvSpPr>
          <p:cNvPr id="6" name="TextBox 5"/>
          <p:cNvSpPr txBox="1"/>
          <p:nvPr/>
        </p:nvSpPr>
        <p:spPr>
          <a:xfrm>
            <a:off x="457200" y="5799072"/>
            <a:ext cx="4401345" cy="461665"/>
          </a:xfrm>
          <a:prstGeom prst="rect">
            <a:avLst/>
          </a:prstGeom>
          <a:noFill/>
        </p:spPr>
        <p:txBody>
          <a:bodyPr wrap="square" rtlCol="0">
            <a:spAutoFit/>
          </a:bodyPr>
          <a:lstStyle/>
          <a:p>
            <a:pPr algn="ctr"/>
            <a:r>
              <a:rPr lang="en-US" sz="2400" b="1" dirty="0" smtClean="0"/>
              <a:t>General Bug</a:t>
            </a:r>
            <a:endParaRPr lang="en-US" sz="2400" b="1" dirty="0"/>
          </a:p>
        </p:txBody>
      </p:sp>
      <p:pic>
        <p:nvPicPr>
          <p:cNvPr id="7" name="Picture 6" descr="scarybug.jpg"/>
          <p:cNvPicPr>
            <a:picLocks noChangeAspect="1"/>
          </p:cNvPicPr>
          <p:nvPr/>
        </p:nvPicPr>
        <p:blipFill rotWithShape="1">
          <a:blip r:embed="rId4">
            <a:extLst>
              <a:ext uri="{28A0092B-C50C-407E-A947-70E740481C1C}">
                <a14:useLocalDpi xmlns:a14="http://schemas.microsoft.com/office/drawing/2010/main" val="0"/>
              </a:ext>
            </a:extLst>
          </a:blip>
          <a:srcRect l="5474" r="12291"/>
          <a:stretch/>
        </p:blipFill>
        <p:spPr>
          <a:xfrm>
            <a:off x="5301693" y="1417638"/>
            <a:ext cx="3385107" cy="4361275"/>
          </a:xfrm>
          <a:prstGeom prst="rect">
            <a:avLst/>
          </a:prstGeom>
        </p:spPr>
      </p:pic>
      <p:sp>
        <p:nvSpPr>
          <p:cNvPr id="9" name="TextBox 8"/>
          <p:cNvSpPr txBox="1"/>
          <p:nvPr/>
        </p:nvSpPr>
        <p:spPr>
          <a:xfrm>
            <a:off x="5301693" y="5778913"/>
            <a:ext cx="3385107" cy="461665"/>
          </a:xfrm>
          <a:prstGeom prst="rect">
            <a:avLst/>
          </a:prstGeom>
          <a:noFill/>
        </p:spPr>
        <p:txBody>
          <a:bodyPr wrap="square" rtlCol="0">
            <a:spAutoFit/>
          </a:bodyPr>
          <a:lstStyle/>
          <a:p>
            <a:pPr algn="ctr"/>
            <a:r>
              <a:rPr lang="en-US" sz="2400" b="1" dirty="0" smtClean="0"/>
              <a:t>Security-Critical Bug</a:t>
            </a:r>
            <a:endParaRPr lang="en-US" sz="2400" b="1" dirty="0"/>
          </a:p>
        </p:txBody>
      </p:sp>
    </p:spTree>
    <p:extLst>
      <p:ext uri="{BB962C8B-B14F-4D97-AF65-F5344CB8AC3E}">
        <p14:creationId xmlns:p14="http://schemas.microsoft.com/office/powerpoint/2010/main" val="15789417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a:t>
            </a:r>
            <a:r>
              <a:rPr lang="en-US" sz="3600" dirty="0" smtClean="0"/>
              <a:t>ecurity-critical errata exist in all inspected processors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t>16</a:t>
            </a:fld>
            <a:endParaRPr lang="en-US"/>
          </a:p>
        </p:txBody>
      </p:sp>
      <p:graphicFrame>
        <p:nvGraphicFramePr>
          <p:cNvPr id="5" name="Chart 4"/>
          <p:cNvGraphicFramePr/>
          <p:nvPr>
            <p:extLst>
              <p:ext uri="{D42A27DB-BD31-4B8C-83A1-F6EECF244321}">
                <p14:modId xmlns:p14="http://schemas.microsoft.com/office/powerpoint/2010/main" val="1067765737"/>
              </p:ext>
            </p:extLst>
          </p:nvPr>
        </p:nvGraphicFramePr>
        <p:xfrm>
          <a:off x="2334964" y="1575123"/>
          <a:ext cx="4424801" cy="46389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11893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a:t>
            </a:r>
            <a:r>
              <a:rPr lang="en-US" sz="3200" dirty="0" smtClean="0"/>
              <a:t>ecurity-critical errata come from five effects-based classes</a:t>
            </a:r>
            <a:endParaRPr lang="en-US" sz="32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17</a:t>
            </a:fld>
            <a:endParaRPr lang="en-US">
              <a:solidFill>
                <a:prstClr val="black">
                  <a:tint val="75000"/>
                </a:prstClr>
              </a:solidFill>
              <a:latin typeface="Calibri"/>
            </a:endParaRPr>
          </a:p>
        </p:txBody>
      </p:sp>
      <p:graphicFrame>
        <p:nvGraphicFramePr>
          <p:cNvPr id="7" name="Chart 6"/>
          <p:cNvGraphicFramePr/>
          <p:nvPr>
            <p:extLst>
              <p:ext uri="{D42A27DB-BD31-4B8C-83A1-F6EECF244321}">
                <p14:modId xmlns:p14="http://schemas.microsoft.com/office/powerpoint/2010/main" val="2708739484"/>
              </p:ext>
            </p:extLst>
          </p:nvPr>
        </p:nvGraphicFramePr>
        <p:xfrm>
          <a:off x="1554717" y="1677304"/>
          <a:ext cx="6096000" cy="44212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94304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SPECS protects security-critical processor state</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t>18</a:t>
            </a:fld>
            <a:endParaRPr lang="en-US"/>
          </a:p>
        </p:txBody>
      </p:sp>
      <p:sp>
        <p:nvSpPr>
          <p:cNvPr id="30" name="Process 29"/>
          <p:cNvSpPr/>
          <p:nvPr/>
        </p:nvSpPr>
        <p:spPr>
          <a:xfrm>
            <a:off x="478736" y="2952516"/>
            <a:ext cx="2322625"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31" name="Rectangle 30"/>
          <p:cNvSpPr/>
          <p:nvPr/>
        </p:nvSpPr>
        <p:spPr>
          <a:xfrm>
            <a:off x="1710262" y="312878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32" name="Straight Connector 31"/>
          <p:cNvCxnSpPr>
            <a:stCxn id="31" idx="1"/>
          </p:cNvCxnSpPr>
          <p:nvPr/>
        </p:nvCxnSpPr>
        <p:spPr>
          <a:xfrm flipH="1">
            <a:off x="1462295" y="358598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31" idx="3"/>
          </p:cNvCxnSpPr>
          <p:nvPr/>
        </p:nvCxnSpPr>
        <p:spPr>
          <a:xfrm flipH="1" flipV="1">
            <a:off x="2333910" y="358598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45648" y="510991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35" name="Delay 34"/>
          <p:cNvSpPr/>
          <p:nvPr/>
        </p:nvSpPr>
        <p:spPr>
          <a:xfrm>
            <a:off x="813681" y="318817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36" name="Stored Data 35"/>
          <p:cNvSpPr/>
          <p:nvPr/>
        </p:nvSpPr>
        <p:spPr>
          <a:xfrm flipH="1">
            <a:off x="813681" y="354429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37" name="Manual Operation 36"/>
          <p:cNvSpPr/>
          <p:nvPr/>
        </p:nvSpPr>
        <p:spPr>
          <a:xfrm rot="16200000">
            <a:off x="813359" y="345743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38" name="Straight Connector 37"/>
          <p:cNvCxnSpPr/>
          <p:nvPr/>
        </p:nvCxnSpPr>
        <p:spPr>
          <a:xfrm flipH="1">
            <a:off x="543727" y="328423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a:off x="500188" y="346044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36" idx="3"/>
          </p:cNvCxnSpPr>
          <p:nvPr/>
        </p:nvCxnSpPr>
        <p:spPr>
          <a:xfrm flipV="1">
            <a:off x="648680" y="363267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5" idx="3"/>
          </p:cNvCxnSpPr>
          <p:nvPr/>
        </p:nvCxnSpPr>
        <p:spPr>
          <a:xfrm flipV="1">
            <a:off x="1042281" y="329295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rot="5400000">
            <a:off x="569141" y="372010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48680" y="398868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rot="5400000">
            <a:off x="580255" y="389731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1067681" y="397996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6" idx="1"/>
          </p:cNvCxnSpPr>
          <p:nvPr/>
        </p:nvCxnSpPr>
        <p:spPr>
          <a:xfrm flipV="1">
            <a:off x="1067681" y="363188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57200" y="2055049"/>
            <a:ext cx="2344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smtClean="0">
                <a:solidFill>
                  <a:srgbClr val="000000"/>
                </a:solidFill>
                <a:latin typeface="Tahoma"/>
                <a:cs typeface="Tahoma"/>
              </a:rPr>
              <a:t>Software</a:t>
            </a:r>
            <a:endParaRPr lang="en-US" sz="2400" b="1" dirty="0">
              <a:solidFill>
                <a:srgbClr val="000000"/>
              </a:solidFill>
              <a:latin typeface="Tahoma"/>
              <a:cs typeface="Tahoma"/>
            </a:endParaRPr>
          </a:p>
        </p:txBody>
      </p:sp>
      <p:sp>
        <p:nvSpPr>
          <p:cNvPr id="48" name="Rectangle 47"/>
          <p:cNvSpPr/>
          <p:nvPr/>
        </p:nvSpPr>
        <p:spPr>
          <a:xfrm>
            <a:off x="457200" y="2055049"/>
            <a:ext cx="2344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49" name="TextBox 48"/>
          <p:cNvSpPr txBox="1"/>
          <p:nvPr/>
        </p:nvSpPr>
        <p:spPr>
          <a:xfrm>
            <a:off x="457200" y="4289390"/>
            <a:ext cx="2344159" cy="461665"/>
          </a:xfrm>
          <a:prstGeom prst="rect">
            <a:avLst/>
          </a:prstGeom>
          <a:noFill/>
        </p:spPr>
        <p:txBody>
          <a:bodyPr wrap="square" rtlCol="0">
            <a:spAutoFit/>
          </a:bodyPr>
          <a:lstStyle/>
          <a:p>
            <a:pPr algn="ctr"/>
            <a:r>
              <a:rPr lang="en-US" sz="2400" b="1" dirty="0" smtClean="0">
                <a:solidFill>
                  <a:prstClr val="black"/>
                </a:solidFill>
                <a:latin typeface="Tahoma"/>
                <a:cs typeface="Tahoma"/>
              </a:rPr>
              <a:t>Processor</a:t>
            </a:r>
            <a:endParaRPr lang="en-US" sz="2400" b="1" dirty="0">
              <a:solidFill>
                <a:prstClr val="black"/>
              </a:solidFill>
              <a:latin typeface="Tahoma"/>
              <a:cs typeface="Tahoma"/>
            </a:endParaRPr>
          </a:p>
        </p:txBody>
      </p:sp>
      <p:sp>
        <p:nvSpPr>
          <p:cNvPr id="50" name="Explosion 2 49"/>
          <p:cNvSpPr/>
          <p:nvPr/>
        </p:nvSpPr>
        <p:spPr>
          <a:xfrm>
            <a:off x="741714" y="380899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Tahoma"/>
              <a:cs typeface="Tahoma"/>
            </a:endParaRPr>
          </a:p>
        </p:txBody>
      </p:sp>
      <p:sp>
        <p:nvSpPr>
          <p:cNvPr id="3" name="TextBox 2"/>
          <p:cNvSpPr txBox="1"/>
          <p:nvPr/>
        </p:nvSpPr>
        <p:spPr>
          <a:xfrm>
            <a:off x="3153842" y="2057724"/>
            <a:ext cx="5532958" cy="1200328"/>
          </a:xfrm>
          <a:prstGeom prst="rect">
            <a:avLst/>
          </a:prstGeom>
          <a:noFill/>
        </p:spPr>
        <p:txBody>
          <a:bodyPr wrap="square" rtlCol="0">
            <a:spAutoFit/>
          </a:bodyPr>
          <a:lstStyle/>
          <a:p>
            <a:pPr marL="285750" indent="-285750">
              <a:buFont typeface="Arial"/>
              <a:buChar char="•"/>
            </a:pPr>
            <a:r>
              <a:rPr lang="en-US" sz="2400" dirty="0" smtClean="0"/>
              <a:t>9% errata are security-critical</a:t>
            </a:r>
          </a:p>
          <a:p>
            <a:pPr marL="285750" indent="-285750">
              <a:buFont typeface="Arial"/>
              <a:buChar char="•"/>
            </a:pPr>
            <a:r>
              <a:rPr lang="en-US" sz="2400" dirty="0" smtClean="0"/>
              <a:t>All processors afflicted</a:t>
            </a:r>
          </a:p>
          <a:p>
            <a:pPr marL="285750" indent="-285750">
              <a:buFont typeface="Arial"/>
              <a:buChar char="•"/>
            </a:pPr>
            <a:r>
              <a:rPr lang="en-US" sz="2400" dirty="0" smtClean="0"/>
              <a:t>Come from 1 of 5 effects-based classes</a:t>
            </a:r>
          </a:p>
        </p:txBody>
      </p:sp>
    </p:spTree>
    <p:extLst>
      <p:ext uri="{BB962C8B-B14F-4D97-AF65-F5344CB8AC3E}">
        <p14:creationId xmlns:p14="http://schemas.microsoft.com/office/powerpoint/2010/main" val="37665392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SPECS protects security-critical processor state</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t>19</a:t>
            </a:fld>
            <a:endParaRPr lang="en-US"/>
          </a:p>
        </p:txBody>
      </p:sp>
      <p:sp>
        <p:nvSpPr>
          <p:cNvPr id="30" name="Process 29"/>
          <p:cNvSpPr/>
          <p:nvPr/>
        </p:nvSpPr>
        <p:spPr>
          <a:xfrm>
            <a:off x="478736" y="2952516"/>
            <a:ext cx="2322625"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31" name="Rectangle 30"/>
          <p:cNvSpPr/>
          <p:nvPr/>
        </p:nvSpPr>
        <p:spPr>
          <a:xfrm>
            <a:off x="1710262" y="312878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32" name="Straight Connector 31"/>
          <p:cNvCxnSpPr>
            <a:stCxn id="31" idx="1"/>
          </p:cNvCxnSpPr>
          <p:nvPr/>
        </p:nvCxnSpPr>
        <p:spPr>
          <a:xfrm flipH="1">
            <a:off x="1462295" y="358598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31" idx="3"/>
          </p:cNvCxnSpPr>
          <p:nvPr/>
        </p:nvCxnSpPr>
        <p:spPr>
          <a:xfrm flipH="1" flipV="1">
            <a:off x="2333910" y="358598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45648" y="510991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35" name="Delay 34"/>
          <p:cNvSpPr/>
          <p:nvPr/>
        </p:nvSpPr>
        <p:spPr>
          <a:xfrm>
            <a:off x="813681" y="318817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36" name="Stored Data 35"/>
          <p:cNvSpPr/>
          <p:nvPr/>
        </p:nvSpPr>
        <p:spPr>
          <a:xfrm flipH="1">
            <a:off x="813681" y="354429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37" name="Manual Operation 36"/>
          <p:cNvSpPr/>
          <p:nvPr/>
        </p:nvSpPr>
        <p:spPr>
          <a:xfrm rot="16200000">
            <a:off x="813359" y="345743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38" name="Straight Connector 37"/>
          <p:cNvCxnSpPr/>
          <p:nvPr/>
        </p:nvCxnSpPr>
        <p:spPr>
          <a:xfrm flipH="1">
            <a:off x="543727" y="328423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a:off x="500188" y="346044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36" idx="3"/>
          </p:cNvCxnSpPr>
          <p:nvPr/>
        </p:nvCxnSpPr>
        <p:spPr>
          <a:xfrm flipV="1">
            <a:off x="648680" y="363267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5" idx="3"/>
          </p:cNvCxnSpPr>
          <p:nvPr/>
        </p:nvCxnSpPr>
        <p:spPr>
          <a:xfrm flipV="1">
            <a:off x="1042281" y="329295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rot="5400000">
            <a:off x="569141" y="372010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48680" y="398868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rot="5400000">
            <a:off x="580255" y="389731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1067681" y="397996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6" idx="1"/>
          </p:cNvCxnSpPr>
          <p:nvPr/>
        </p:nvCxnSpPr>
        <p:spPr>
          <a:xfrm flipV="1">
            <a:off x="1067681" y="363188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57200" y="2055049"/>
            <a:ext cx="2344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smtClean="0">
                <a:solidFill>
                  <a:srgbClr val="000000"/>
                </a:solidFill>
                <a:latin typeface="Tahoma"/>
                <a:cs typeface="Tahoma"/>
              </a:rPr>
              <a:t>Software</a:t>
            </a:r>
            <a:endParaRPr lang="en-US" sz="2400" b="1" dirty="0">
              <a:solidFill>
                <a:srgbClr val="000000"/>
              </a:solidFill>
              <a:latin typeface="Tahoma"/>
              <a:cs typeface="Tahoma"/>
            </a:endParaRPr>
          </a:p>
        </p:txBody>
      </p:sp>
      <p:sp>
        <p:nvSpPr>
          <p:cNvPr id="48" name="Rectangle 47"/>
          <p:cNvSpPr/>
          <p:nvPr/>
        </p:nvSpPr>
        <p:spPr>
          <a:xfrm>
            <a:off x="457200" y="2055049"/>
            <a:ext cx="2344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49" name="TextBox 48"/>
          <p:cNvSpPr txBox="1"/>
          <p:nvPr/>
        </p:nvSpPr>
        <p:spPr>
          <a:xfrm>
            <a:off x="457200" y="4289390"/>
            <a:ext cx="2344159" cy="461665"/>
          </a:xfrm>
          <a:prstGeom prst="rect">
            <a:avLst/>
          </a:prstGeom>
          <a:noFill/>
        </p:spPr>
        <p:txBody>
          <a:bodyPr wrap="square" rtlCol="0">
            <a:spAutoFit/>
          </a:bodyPr>
          <a:lstStyle/>
          <a:p>
            <a:pPr algn="ctr"/>
            <a:r>
              <a:rPr lang="en-US" sz="2400" b="1" dirty="0" smtClean="0">
                <a:solidFill>
                  <a:prstClr val="black"/>
                </a:solidFill>
                <a:latin typeface="Tahoma"/>
                <a:cs typeface="Tahoma"/>
              </a:rPr>
              <a:t>Processor</a:t>
            </a:r>
            <a:endParaRPr lang="en-US" sz="2400" b="1" dirty="0">
              <a:solidFill>
                <a:prstClr val="black"/>
              </a:solidFill>
              <a:latin typeface="Tahoma"/>
              <a:cs typeface="Tahoma"/>
            </a:endParaRPr>
          </a:p>
        </p:txBody>
      </p:sp>
      <p:sp>
        <p:nvSpPr>
          <p:cNvPr id="50" name="Explosion 2 49"/>
          <p:cNvSpPr/>
          <p:nvPr/>
        </p:nvSpPr>
        <p:spPr>
          <a:xfrm>
            <a:off x="741714" y="380899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Tahoma"/>
              <a:cs typeface="Tahoma"/>
            </a:endParaRPr>
          </a:p>
        </p:txBody>
      </p:sp>
      <p:sp>
        <p:nvSpPr>
          <p:cNvPr id="3" name="TextBox 2"/>
          <p:cNvSpPr txBox="1"/>
          <p:nvPr/>
        </p:nvSpPr>
        <p:spPr>
          <a:xfrm>
            <a:off x="3153842" y="2057724"/>
            <a:ext cx="5532958" cy="2677656"/>
          </a:xfrm>
          <a:prstGeom prst="rect">
            <a:avLst/>
          </a:prstGeom>
          <a:noFill/>
        </p:spPr>
        <p:txBody>
          <a:bodyPr wrap="square" rtlCol="0">
            <a:spAutoFit/>
          </a:bodyPr>
          <a:lstStyle/>
          <a:p>
            <a:pPr marL="285750" indent="-285750">
              <a:buFont typeface="Arial"/>
              <a:buChar char="•"/>
            </a:pPr>
            <a:r>
              <a:rPr lang="en-US" sz="2400" dirty="0" smtClean="0"/>
              <a:t>9% errata are security-critical</a:t>
            </a:r>
          </a:p>
          <a:p>
            <a:pPr marL="285750" indent="-285750">
              <a:buFont typeface="Arial"/>
              <a:buChar char="•"/>
            </a:pPr>
            <a:r>
              <a:rPr lang="en-US" sz="2400" dirty="0" smtClean="0"/>
              <a:t>All processors afflicted</a:t>
            </a:r>
          </a:p>
          <a:p>
            <a:pPr marL="285750" indent="-285750">
              <a:buFont typeface="Arial"/>
              <a:buChar char="•"/>
            </a:pPr>
            <a:r>
              <a:rPr lang="en-US" sz="2400" dirty="0" smtClean="0"/>
              <a:t>Come from 1 of 5 effects-based classes</a:t>
            </a:r>
          </a:p>
          <a:p>
            <a:pPr marL="285750" indent="-285750">
              <a:buFont typeface="Arial"/>
              <a:buChar char="•"/>
            </a:pPr>
            <a:endParaRPr lang="en-US" sz="2400" dirty="0" smtClean="0"/>
          </a:p>
          <a:p>
            <a:r>
              <a:rPr lang="en-US" sz="2400" b="1" dirty="0" smtClean="0"/>
              <a:t>Observation</a:t>
            </a:r>
          </a:p>
          <a:p>
            <a:pPr marL="914400" lvl="1" indent="-457200">
              <a:buFont typeface="+mj-lt"/>
              <a:buAutoNum type="arabicPeriod"/>
            </a:pPr>
            <a:r>
              <a:rPr lang="en-US" sz="2400" dirty="0" smtClean="0"/>
              <a:t>Security-critical processor state is updated in a few, simple ways</a:t>
            </a:r>
          </a:p>
        </p:txBody>
      </p:sp>
    </p:spTree>
    <p:extLst>
      <p:ext uri="{BB962C8B-B14F-4D97-AF65-F5344CB8AC3E}">
        <p14:creationId xmlns:p14="http://schemas.microsoft.com/office/powerpoint/2010/main" val="8412199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Architectural success leads to increased complexity</a:t>
            </a:r>
            <a:endParaRPr lang="en-US" sz="3600" dirty="0"/>
          </a:p>
        </p:txBody>
      </p:sp>
      <p:sp>
        <p:nvSpPr>
          <p:cNvPr id="11" name="Slide Number Placeholder 10"/>
          <p:cNvSpPr>
            <a:spLocks noGrp="1"/>
          </p:cNvSpPr>
          <p:nvPr>
            <p:ph type="sldNum" sz="quarter" idx="12"/>
          </p:nvPr>
        </p:nvSpPr>
        <p:spPr/>
        <p:txBody>
          <a:bodyPr/>
          <a:lstStyle/>
          <a:p>
            <a:fld id="{F55DDAE9-64F7-F342-AD70-876E3C1D9D78}" type="slidenum">
              <a:rPr lang="en-US" smtClean="0"/>
              <a:t>2</a:t>
            </a:fld>
            <a:endParaRPr lang="en-US" dirty="0"/>
          </a:p>
        </p:txBody>
      </p:sp>
      <p:sp>
        <p:nvSpPr>
          <p:cNvPr id="3" name="Isosceles Triangle 2"/>
          <p:cNvSpPr/>
          <p:nvPr/>
        </p:nvSpPr>
        <p:spPr>
          <a:xfrm>
            <a:off x="2773675" y="2342868"/>
            <a:ext cx="3459793" cy="298258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512178" y="1819648"/>
            <a:ext cx="2076109" cy="523220"/>
          </a:xfrm>
          <a:prstGeom prst="rect">
            <a:avLst/>
          </a:prstGeom>
          <a:noFill/>
        </p:spPr>
        <p:txBody>
          <a:bodyPr wrap="none" rtlCol="0">
            <a:spAutoFit/>
          </a:bodyPr>
          <a:lstStyle/>
          <a:p>
            <a:r>
              <a:rPr lang="en-US" sz="2800" dirty="0" smtClean="0"/>
              <a:t>Performance</a:t>
            </a:r>
            <a:endParaRPr lang="en-US" sz="2800" dirty="0"/>
          </a:p>
        </p:txBody>
      </p:sp>
      <p:sp>
        <p:nvSpPr>
          <p:cNvPr id="9" name="TextBox 8"/>
          <p:cNvSpPr txBox="1"/>
          <p:nvPr/>
        </p:nvSpPr>
        <p:spPr>
          <a:xfrm>
            <a:off x="2213653" y="5417630"/>
            <a:ext cx="1120043" cy="523220"/>
          </a:xfrm>
          <a:prstGeom prst="rect">
            <a:avLst/>
          </a:prstGeom>
          <a:noFill/>
        </p:spPr>
        <p:txBody>
          <a:bodyPr wrap="none" rtlCol="0">
            <a:spAutoFit/>
          </a:bodyPr>
          <a:lstStyle/>
          <a:p>
            <a:r>
              <a:rPr lang="en-US" sz="2800" dirty="0" smtClean="0"/>
              <a:t>Power</a:t>
            </a:r>
            <a:endParaRPr lang="en-US" sz="2800" dirty="0"/>
          </a:p>
        </p:txBody>
      </p:sp>
      <p:sp>
        <p:nvSpPr>
          <p:cNvPr id="12" name="TextBox 11"/>
          <p:cNvSpPr txBox="1"/>
          <p:nvPr/>
        </p:nvSpPr>
        <p:spPr>
          <a:xfrm>
            <a:off x="4137877" y="3836021"/>
            <a:ext cx="826193" cy="523220"/>
          </a:xfrm>
          <a:prstGeom prst="rect">
            <a:avLst/>
          </a:prstGeom>
          <a:noFill/>
        </p:spPr>
        <p:txBody>
          <a:bodyPr wrap="none" rtlCol="0">
            <a:spAutoFit/>
          </a:bodyPr>
          <a:lstStyle/>
          <a:p>
            <a:r>
              <a:rPr lang="en-US" sz="2800" dirty="0" smtClean="0"/>
              <a:t>Cost</a:t>
            </a:r>
            <a:endParaRPr lang="en-US" sz="2800" dirty="0"/>
          </a:p>
        </p:txBody>
      </p:sp>
      <p:sp>
        <p:nvSpPr>
          <p:cNvPr id="13" name="TextBox 12"/>
          <p:cNvSpPr txBox="1"/>
          <p:nvPr/>
        </p:nvSpPr>
        <p:spPr>
          <a:xfrm>
            <a:off x="5422989" y="5417630"/>
            <a:ext cx="1620957" cy="523220"/>
          </a:xfrm>
          <a:prstGeom prst="rect">
            <a:avLst/>
          </a:prstGeom>
          <a:noFill/>
        </p:spPr>
        <p:txBody>
          <a:bodyPr wrap="none" rtlCol="0">
            <a:spAutoFit/>
          </a:bodyPr>
          <a:lstStyle/>
          <a:p>
            <a:r>
              <a:rPr lang="en-US" sz="2800" dirty="0" smtClean="0">
                <a:solidFill>
                  <a:prstClr val="black"/>
                </a:solidFill>
                <a:latin typeface="Calibri"/>
              </a:rPr>
              <a:t>Reliability</a:t>
            </a:r>
            <a:endParaRPr lang="en-US" sz="2800" dirty="0">
              <a:solidFill>
                <a:prstClr val="black"/>
              </a:solidFill>
              <a:latin typeface="Calibri"/>
            </a:endParaRPr>
          </a:p>
        </p:txBody>
      </p:sp>
    </p:spTree>
    <p:extLst>
      <p:ext uri="{BB962C8B-B14F-4D97-AF65-F5344CB8AC3E}">
        <p14:creationId xmlns:p14="http://schemas.microsoft.com/office/powerpoint/2010/main" val="29642422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SPECS protects security-critical processor state</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t>20</a:t>
            </a:fld>
            <a:endParaRPr lang="en-US"/>
          </a:p>
        </p:txBody>
      </p:sp>
      <p:sp>
        <p:nvSpPr>
          <p:cNvPr id="30" name="Process 29"/>
          <p:cNvSpPr/>
          <p:nvPr/>
        </p:nvSpPr>
        <p:spPr>
          <a:xfrm>
            <a:off x="478736" y="2952516"/>
            <a:ext cx="2322625"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31" name="Rectangle 30"/>
          <p:cNvSpPr/>
          <p:nvPr/>
        </p:nvSpPr>
        <p:spPr>
          <a:xfrm>
            <a:off x="1710262" y="312878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32" name="Straight Connector 31"/>
          <p:cNvCxnSpPr>
            <a:stCxn id="31" idx="1"/>
          </p:cNvCxnSpPr>
          <p:nvPr/>
        </p:nvCxnSpPr>
        <p:spPr>
          <a:xfrm flipH="1">
            <a:off x="1462295" y="358598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31" idx="3"/>
          </p:cNvCxnSpPr>
          <p:nvPr/>
        </p:nvCxnSpPr>
        <p:spPr>
          <a:xfrm flipH="1" flipV="1">
            <a:off x="2333910" y="358598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45648" y="510991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35" name="Delay 34"/>
          <p:cNvSpPr/>
          <p:nvPr/>
        </p:nvSpPr>
        <p:spPr>
          <a:xfrm>
            <a:off x="813681" y="318817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36" name="Stored Data 35"/>
          <p:cNvSpPr/>
          <p:nvPr/>
        </p:nvSpPr>
        <p:spPr>
          <a:xfrm flipH="1">
            <a:off x="813681" y="354429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37" name="Manual Operation 36"/>
          <p:cNvSpPr/>
          <p:nvPr/>
        </p:nvSpPr>
        <p:spPr>
          <a:xfrm rot="16200000">
            <a:off x="813359" y="345743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38" name="Straight Connector 37"/>
          <p:cNvCxnSpPr/>
          <p:nvPr/>
        </p:nvCxnSpPr>
        <p:spPr>
          <a:xfrm flipH="1">
            <a:off x="543727" y="328423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a:off x="500188" y="346044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36" idx="3"/>
          </p:cNvCxnSpPr>
          <p:nvPr/>
        </p:nvCxnSpPr>
        <p:spPr>
          <a:xfrm flipV="1">
            <a:off x="648680" y="363267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5" idx="3"/>
          </p:cNvCxnSpPr>
          <p:nvPr/>
        </p:nvCxnSpPr>
        <p:spPr>
          <a:xfrm flipV="1">
            <a:off x="1042281" y="329295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rot="5400000">
            <a:off x="569141" y="372010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48680" y="398868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rot="5400000">
            <a:off x="580255" y="389731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1067681" y="397996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6" idx="1"/>
          </p:cNvCxnSpPr>
          <p:nvPr/>
        </p:nvCxnSpPr>
        <p:spPr>
          <a:xfrm flipV="1">
            <a:off x="1067681" y="363188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57200" y="2055049"/>
            <a:ext cx="2344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smtClean="0">
                <a:solidFill>
                  <a:srgbClr val="000000"/>
                </a:solidFill>
                <a:latin typeface="Tahoma"/>
                <a:cs typeface="Tahoma"/>
              </a:rPr>
              <a:t>Software</a:t>
            </a:r>
            <a:endParaRPr lang="en-US" sz="2400" b="1" dirty="0">
              <a:solidFill>
                <a:srgbClr val="000000"/>
              </a:solidFill>
              <a:latin typeface="Tahoma"/>
              <a:cs typeface="Tahoma"/>
            </a:endParaRPr>
          </a:p>
        </p:txBody>
      </p:sp>
      <p:sp>
        <p:nvSpPr>
          <p:cNvPr id="48" name="Rectangle 47"/>
          <p:cNvSpPr/>
          <p:nvPr/>
        </p:nvSpPr>
        <p:spPr>
          <a:xfrm>
            <a:off x="457200" y="2055049"/>
            <a:ext cx="2344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50" name="Explosion 2 49"/>
          <p:cNvSpPr/>
          <p:nvPr/>
        </p:nvSpPr>
        <p:spPr>
          <a:xfrm>
            <a:off x="741714" y="380899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Tahoma"/>
              <a:cs typeface="Tahoma"/>
            </a:endParaRPr>
          </a:p>
        </p:txBody>
      </p:sp>
      <p:sp>
        <p:nvSpPr>
          <p:cNvPr id="3" name="TextBox 2"/>
          <p:cNvSpPr txBox="1"/>
          <p:nvPr/>
        </p:nvSpPr>
        <p:spPr>
          <a:xfrm>
            <a:off x="3153842" y="2057724"/>
            <a:ext cx="5532958" cy="4154983"/>
          </a:xfrm>
          <a:prstGeom prst="rect">
            <a:avLst/>
          </a:prstGeom>
          <a:noFill/>
        </p:spPr>
        <p:txBody>
          <a:bodyPr wrap="square" rtlCol="0">
            <a:spAutoFit/>
          </a:bodyPr>
          <a:lstStyle/>
          <a:p>
            <a:pPr marL="285750" indent="-285750">
              <a:buFont typeface="Arial"/>
              <a:buChar char="•"/>
            </a:pPr>
            <a:r>
              <a:rPr lang="en-US" sz="2400" dirty="0" smtClean="0"/>
              <a:t>9% errata are security-critical</a:t>
            </a:r>
          </a:p>
          <a:p>
            <a:pPr marL="285750" indent="-285750">
              <a:buFont typeface="Arial"/>
              <a:buChar char="•"/>
            </a:pPr>
            <a:r>
              <a:rPr lang="en-US" sz="2400" dirty="0" smtClean="0"/>
              <a:t>All processors afflicted</a:t>
            </a:r>
          </a:p>
          <a:p>
            <a:pPr marL="285750" indent="-285750">
              <a:buFont typeface="Arial"/>
              <a:buChar char="•"/>
            </a:pPr>
            <a:r>
              <a:rPr lang="en-US" sz="2400" dirty="0" smtClean="0"/>
              <a:t>Come from 1 of 5 effects-based classes</a:t>
            </a:r>
          </a:p>
          <a:p>
            <a:pPr marL="285750" indent="-285750">
              <a:buFont typeface="Arial"/>
              <a:buChar char="•"/>
            </a:pPr>
            <a:endParaRPr lang="en-US" sz="2400" dirty="0" smtClean="0"/>
          </a:p>
          <a:p>
            <a:r>
              <a:rPr lang="en-US" sz="2400" b="1" dirty="0" smtClean="0"/>
              <a:t>Observation</a:t>
            </a:r>
          </a:p>
          <a:p>
            <a:pPr marL="914400" lvl="1" indent="-457200">
              <a:buFont typeface="+mj-lt"/>
              <a:buAutoNum type="arabicPeriod"/>
            </a:pPr>
            <a:r>
              <a:rPr lang="en-US" sz="2400" dirty="0" smtClean="0"/>
              <a:t>Security-critical processor state is updated in a few, simple ways</a:t>
            </a:r>
          </a:p>
          <a:p>
            <a:pPr marL="914400" lvl="1" indent="-457200">
              <a:buFont typeface="+mj-lt"/>
              <a:buAutoNum type="arabicPeriod"/>
            </a:pPr>
            <a:endParaRPr lang="en-US" sz="2400" dirty="0"/>
          </a:p>
          <a:p>
            <a:r>
              <a:rPr lang="en-US" sz="2400" b="1" dirty="0" smtClean="0"/>
              <a:t>Implication</a:t>
            </a:r>
            <a:endParaRPr lang="en-US" sz="2400" b="1" dirty="0"/>
          </a:p>
          <a:p>
            <a:pPr marL="914400" lvl="1" indent="-457200">
              <a:buFont typeface="+mj-lt"/>
              <a:buAutoNum type="arabicPeriod"/>
            </a:pPr>
            <a:r>
              <a:rPr lang="en-US" sz="2400" dirty="0" smtClean="0"/>
              <a:t>Security-critical state checkers are simple</a:t>
            </a:r>
            <a:endParaRPr lang="en-US" sz="2400" dirty="0"/>
          </a:p>
        </p:txBody>
      </p:sp>
      <p:sp>
        <p:nvSpPr>
          <p:cNvPr id="26" name="Rectangle 25"/>
          <p:cNvSpPr/>
          <p:nvPr/>
        </p:nvSpPr>
        <p:spPr>
          <a:xfrm>
            <a:off x="746279" y="4646664"/>
            <a:ext cx="1240222" cy="310491"/>
          </a:xfrm>
          <a:prstGeom prst="rect">
            <a:avLst/>
          </a:prstGeom>
          <a:solidFill>
            <a:srgbClr val="008000"/>
          </a:solidFill>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solidFill>
                  <a:prstClr val="white"/>
                </a:solidFill>
                <a:latin typeface="Tahoma"/>
                <a:cs typeface="Tahoma"/>
              </a:rPr>
              <a:t>Invariants</a:t>
            </a:r>
            <a:endParaRPr lang="en-US" sz="1600" dirty="0">
              <a:solidFill>
                <a:prstClr val="white"/>
              </a:solidFill>
              <a:latin typeface="Tahoma"/>
              <a:cs typeface="Tahoma"/>
            </a:endParaRPr>
          </a:p>
        </p:txBody>
      </p:sp>
    </p:spTree>
    <p:extLst>
      <p:ext uri="{BB962C8B-B14F-4D97-AF65-F5344CB8AC3E}">
        <p14:creationId xmlns:p14="http://schemas.microsoft.com/office/powerpoint/2010/main" val="7424871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SPECS dynamically verifies ISA state updates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21</a:t>
            </a:fld>
            <a:endParaRPr lang="en-US">
              <a:solidFill>
                <a:prstClr val="black">
                  <a:tint val="75000"/>
                </a:prstClr>
              </a:solidFill>
              <a:latin typeface="Calibri"/>
            </a:endParaRPr>
          </a:p>
        </p:txBody>
      </p:sp>
      <p:sp>
        <p:nvSpPr>
          <p:cNvPr id="51" name="Process 50"/>
          <p:cNvSpPr/>
          <p:nvPr/>
        </p:nvSpPr>
        <p:spPr>
          <a:xfrm>
            <a:off x="478736" y="2952516"/>
            <a:ext cx="2322625"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52" name="Rectangle 51"/>
          <p:cNvSpPr/>
          <p:nvPr/>
        </p:nvSpPr>
        <p:spPr>
          <a:xfrm>
            <a:off x="1710262" y="312878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53" name="Straight Connector 52"/>
          <p:cNvCxnSpPr>
            <a:stCxn id="52" idx="1"/>
          </p:cNvCxnSpPr>
          <p:nvPr/>
        </p:nvCxnSpPr>
        <p:spPr>
          <a:xfrm flipH="1">
            <a:off x="1462295" y="358598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52" idx="3"/>
          </p:cNvCxnSpPr>
          <p:nvPr/>
        </p:nvCxnSpPr>
        <p:spPr>
          <a:xfrm flipH="1" flipV="1">
            <a:off x="2333910" y="358598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746279" y="4646664"/>
            <a:ext cx="1240222" cy="310491"/>
          </a:xfrm>
          <a:prstGeom prst="rect">
            <a:avLst/>
          </a:prstGeom>
          <a:solidFill>
            <a:srgbClr val="008000"/>
          </a:solidFill>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solidFill>
                  <a:prstClr val="white"/>
                </a:solidFill>
                <a:latin typeface="Tahoma"/>
                <a:cs typeface="Tahoma"/>
              </a:rPr>
              <a:t>Invariants</a:t>
            </a:r>
            <a:endParaRPr lang="en-US" sz="1600" dirty="0">
              <a:solidFill>
                <a:prstClr val="white"/>
              </a:solidFill>
              <a:latin typeface="Tahoma"/>
              <a:cs typeface="Tahoma"/>
            </a:endParaRPr>
          </a:p>
        </p:txBody>
      </p:sp>
      <p:sp>
        <p:nvSpPr>
          <p:cNvPr id="59" name="Rectangle 58"/>
          <p:cNvSpPr/>
          <p:nvPr/>
        </p:nvSpPr>
        <p:spPr>
          <a:xfrm>
            <a:off x="745648" y="510991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60" name="Delay 59"/>
          <p:cNvSpPr/>
          <p:nvPr/>
        </p:nvSpPr>
        <p:spPr>
          <a:xfrm>
            <a:off x="813681" y="318817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61" name="Stored Data 60"/>
          <p:cNvSpPr/>
          <p:nvPr/>
        </p:nvSpPr>
        <p:spPr>
          <a:xfrm flipH="1">
            <a:off x="813681" y="354429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62" name="Manual Operation 61"/>
          <p:cNvSpPr/>
          <p:nvPr/>
        </p:nvSpPr>
        <p:spPr>
          <a:xfrm rot="16200000">
            <a:off x="813359" y="345743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63" name="Straight Connector 62"/>
          <p:cNvCxnSpPr/>
          <p:nvPr/>
        </p:nvCxnSpPr>
        <p:spPr>
          <a:xfrm flipH="1">
            <a:off x="543727" y="328423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5400000">
            <a:off x="500188" y="346044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61" idx="3"/>
          </p:cNvCxnSpPr>
          <p:nvPr/>
        </p:nvCxnSpPr>
        <p:spPr>
          <a:xfrm flipV="1">
            <a:off x="648680" y="363267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60" idx="3"/>
          </p:cNvCxnSpPr>
          <p:nvPr/>
        </p:nvCxnSpPr>
        <p:spPr>
          <a:xfrm flipV="1">
            <a:off x="1042281" y="329295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5400000">
            <a:off x="569141" y="372010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48680" y="398868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5400000">
            <a:off x="580255" y="389731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1067681" y="397996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1" idx="1"/>
          </p:cNvCxnSpPr>
          <p:nvPr/>
        </p:nvCxnSpPr>
        <p:spPr>
          <a:xfrm flipV="1">
            <a:off x="1067681" y="363188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Explosion 2 71"/>
          <p:cNvSpPr/>
          <p:nvPr/>
        </p:nvSpPr>
        <p:spPr>
          <a:xfrm>
            <a:off x="741714" y="380899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75" name="Rectangle 74"/>
          <p:cNvSpPr/>
          <p:nvPr/>
        </p:nvSpPr>
        <p:spPr>
          <a:xfrm>
            <a:off x="457200" y="2055049"/>
            <a:ext cx="2344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rgbClr val="000000"/>
                </a:solidFill>
                <a:latin typeface="Tahoma"/>
                <a:cs typeface="Tahoma"/>
              </a:rPr>
              <a:t>Software</a:t>
            </a:r>
            <a:endParaRPr lang="en-US" sz="1600" dirty="0">
              <a:solidFill>
                <a:srgbClr val="000000"/>
              </a:solidFill>
              <a:latin typeface="Tahoma"/>
              <a:cs typeface="Tahoma"/>
            </a:endParaRPr>
          </a:p>
        </p:txBody>
      </p:sp>
      <p:sp>
        <p:nvSpPr>
          <p:cNvPr id="76" name="Rectangle 75"/>
          <p:cNvSpPr/>
          <p:nvPr/>
        </p:nvSpPr>
        <p:spPr>
          <a:xfrm>
            <a:off x="1797770" y="2055049"/>
            <a:ext cx="1003592" cy="673894"/>
          </a:xfrm>
          <a:prstGeom prst="rect">
            <a:avLst/>
          </a:prstGeom>
          <a:noFill/>
          <a:ln>
            <a:solidFill>
              <a:schemeClr val="tx1"/>
            </a:solidFill>
            <a:prstDash val="dash"/>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latin typeface="Tahoma"/>
                <a:cs typeface="Tahoma"/>
              </a:rPr>
              <a:t>Recovery</a:t>
            </a:r>
          </a:p>
          <a:p>
            <a:pPr algn="ctr"/>
            <a:r>
              <a:rPr lang="en-US" sz="1600" dirty="0" smtClean="0">
                <a:solidFill>
                  <a:srgbClr val="000000"/>
                </a:solidFill>
                <a:latin typeface="Tahoma"/>
                <a:cs typeface="Tahoma"/>
              </a:rPr>
              <a:t>Repair</a:t>
            </a:r>
            <a:endParaRPr lang="en-US" sz="1600" dirty="0">
              <a:solidFill>
                <a:srgbClr val="000000"/>
              </a:solidFill>
              <a:latin typeface="Tahoma"/>
              <a:cs typeface="Tahoma"/>
            </a:endParaRPr>
          </a:p>
        </p:txBody>
      </p:sp>
      <p:sp>
        <p:nvSpPr>
          <p:cNvPr id="77" name="Rectangle 76"/>
          <p:cNvSpPr/>
          <p:nvPr/>
        </p:nvSpPr>
        <p:spPr>
          <a:xfrm>
            <a:off x="457200" y="2055049"/>
            <a:ext cx="2344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58" name="TextBox 57"/>
          <p:cNvSpPr txBox="1"/>
          <p:nvPr/>
        </p:nvSpPr>
        <p:spPr>
          <a:xfrm>
            <a:off x="3153842" y="2057724"/>
            <a:ext cx="5532958" cy="3416320"/>
          </a:xfrm>
          <a:prstGeom prst="rect">
            <a:avLst/>
          </a:prstGeom>
          <a:noFill/>
        </p:spPr>
        <p:txBody>
          <a:bodyPr wrap="square" rtlCol="0">
            <a:spAutoFit/>
          </a:bodyPr>
          <a:lstStyle/>
          <a:p>
            <a:r>
              <a:rPr lang="en-US" sz="2400" b="1" dirty="0" smtClean="0"/>
              <a:t>Observations</a:t>
            </a:r>
            <a:endParaRPr lang="en-US" sz="2400" dirty="0"/>
          </a:p>
          <a:p>
            <a:pPr marL="914400" lvl="1" indent="-457200">
              <a:buFont typeface="+mj-lt"/>
              <a:buAutoNum type="arabicPeriod"/>
            </a:pPr>
            <a:r>
              <a:rPr lang="en-US" sz="2400" dirty="0"/>
              <a:t>Security-critical processor state is updated in a few, simple ways</a:t>
            </a:r>
          </a:p>
          <a:p>
            <a:pPr marL="914400" lvl="1" indent="-457200">
              <a:buFont typeface="+mj-lt"/>
              <a:buAutoNum type="arabicPeriod"/>
            </a:pPr>
            <a:r>
              <a:rPr lang="en-US" sz="2400" dirty="0" smtClean="0"/>
              <a:t>ISA</a:t>
            </a:r>
            <a:r>
              <a:rPr lang="en-US" sz="2400" dirty="0"/>
              <a:t>-level state provides enough information for accurate </a:t>
            </a:r>
            <a:r>
              <a:rPr lang="en-US" sz="2400" dirty="0" smtClean="0"/>
              <a:t>detection</a:t>
            </a:r>
          </a:p>
          <a:p>
            <a:pPr marL="914400" lvl="1" indent="-457200">
              <a:buFont typeface="+mj-lt"/>
              <a:buAutoNum type="arabicPeriod"/>
            </a:pPr>
            <a:endParaRPr lang="en-US" sz="2400" dirty="0"/>
          </a:p>
          <a:p>
            <a:r>
              <a:rPr lang="en-US" sz="2400" b="1" dirty="0" smtClean="0"/>
              <a:t>Implications</a:t>
            </a:r>
            <a:endParaRPr lang="en-US" sz="2400" b="1" dirty="0"/>
          </a:p>
          <a:p>
            <a:pPr marL="914400" lvl="1" indent="-457200">
              <a:buFont typeface="+mj-lt"/>
              <a:buAutoNum type="arabicPeriod"/>
            </a:pPr>
            <a:r>
              <a:rPr lang="en-US" sz="2400" dirty="0"/>
              <a:t>Security-critical state checkers are </a:t>
            </a:r>
            <a:r>
              <a:rPr lang="en-US" sz="2400" dirty="0" smtClean="0"/>
              <a:t>simple</a:t>
            </a:r>
            <a:endParaRPr lang="en-US" sz="2400" dirty="0"/>
          </a:p>
        </p:txBody>
      </p:sp>
    </p:spTree>
    <p:extLst>
      <p:ext uri="{BB962C8B-B14F-4D97-AF65-F5344CB8AC3E}">
        <p14:creationId xmlns:p14="http://schemas.microsoft.com/office/powerpoint/2010/main" val="325495614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SPECS dynamically verifies ISA state updates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22</a:t>
            </a:fld>
            <a:endParaRPr lang="en-US">
              <a:solidFill>
                <a:prstClr val="black">
                  <a:tint val="75000"/>
                </a:prstClr>
              </a:solidFill>
              <a:latin typeface="Calibri"/>
            </a:endParaRPr>
          </a:p>
        </p:txBody>
      </p:sp>
      <p:sp>
        <p:nvSpPr>
          <p:cNvPr id="51" name="Process 50"/>
          <p:cNvSpPr/>
          <p:nvPr/>
        </p:nvSpPr>
        <p:spPr>
          <a:xfrm>
            <a:off x="478736" y="2952516"/>
            <a:ext cx="2322625"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52" name="Rectangle 51"/>
          <p:cNvSpPr/>
          <p:nvPr/>
        </p:nvSpPr>
        <p:spPr>
          <a:xfrm>
            <a:off x="1710262" y="312878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53" name="Straight Connector 52"/>
          <p:cNvCxnSpPr>
            <a:stCxn id="52" idx="1"/>
          </p:cNvCxnSpPr>
          <p:nvPr/>
        </p:nvCxnSpPr>
        <p:spPr>
          <a:xfrm flipH="1">
            <a:off x="1462295" y="358598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52" idx="3"/>
          </p:cNvCxnSpPr>
          <p:nvPr/>
        </p:nvCxnSpPr>
        <p:spPr>
          <a:xfrm flipH="1" flipV="1">
            <a:off x="2333910" y="358598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746279" y="4646664"/>
            <a:ext cx="1240222" cy="310491"/>
          </a:xfrm>
          <a:prstGeom prst="rect">
            <a:avLst/>
          </a:prstGeom>
          <a:solidFill>
            <a:srgbClr val="008000"/>
          </a:solidFill>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solidFill>
                  <a:prstClr val="white"/>
                </a:solidFill>
                <a:latin typeface="Tahoma"/>
                <a:cs typeface="Tahoma"/>
              </a:rPr>
              <a:t>Invariants</a:t>
            </a:r>
            <a:endParaRPr lang="en-US" sz="1600" dirty="0">
              <a:solidFill>
                <a:prstClr val="white"/>
              </a:solidFill>
              <a:latin typeface="Tahoma"/>
              <a:cs typeface="Tahoma"/>
            </a:endParaRPr>
          </a:p>
        </p:txBody>
      </p:sp>
      <p:sp>
        <p:nvSpPr>
          <p:cNvPr id="59" name="Rectangle 58"/>
          <p:cNvSpPr/>
          <p:nvPr/>
        </p:nvSpPr>
        <p:spPr>
          <a:xfrm>
            <a:off x="745648" y="510991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60" name="Delay 59"/>
          <p:cNvSpPr/>
          <p:nvPr/>
        </p:nvSpPr>
        <p:spPr>
          <a:xfrm>
            <a:off x="813681" y="318817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61" name="Stored Data 60"/>
          <p:cNvSpPr/>
          <p:nvPr/>
        </p:nvSpPr>
        <p:spPr>
          <a:xfrm flipH="1">
            <a:off x="813681" y="354429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62" name="Manual Operation 61"/>
          <p:cNvSpPr/>
          <p:nvPr/>
        </p:nvSpPr>
        <p:spPr>
          <a:xfrm rot="16200000">
            <a:off x="813359" y="345743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63" name="Straight Connector 62"/>
          <p:cNvCxnSpPr/>
          <p:nvPr/>
        </p:nvCxnSpPr>
        <p:spPr>
          <a:xfrm flipH="1">
            <a:off x="543727" y="328423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5400000">
            <a:off x="500188" y="346044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61" idx="3"/>
          </p:cNvCxnSpPr>
          <p:nvPr/>
        </p:nvCxnSpPr>
        <p:spPr>
          <a:xfrm flipV="1">
            <a:off x="648680" y="363267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60" idx="3"/>
          </p:cNvCxnSpPr>
          <p:nvPr/>
        </p:nvCxnSpPr>
        <p:spPr>
          <a:xfrm flipV="1">
            <a:off x="1042281" y="329295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5400000">
            <a:off x="569141" y="372010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48680" y="398868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5400000">
            <a:off x="580255" y="389731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1067681" y="397996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1" idx="1"/>
          </p:cNvCxnSpPr>
          <p:nvPr/>
        </p:nvCxnSpPr>
        <p:spPr>
          <a:xfrm flipV="1">
            <a:off x="1067681" y="363188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Explosion 2 71"/>
          <p:cNvSpPr/>
          <p:nvPr/>
        </p:nvSpPr>
        <p:spPr>
          <a:xfrm>
            <a:off x="741714" y="380899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75" name="Rectangle 74"/>
          <p:cNvSpPr/>
          <p:nvPr/>
        </p:nvSpPr>
        <p:spPr>
          <a:xfrm>
            <a:off x="457200" y="2055049"/>
            <a:ext cx="2344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rgbClr val="000000"/>
                </a:solidFill>
                <a:latin typeface="Tahoma"/>
                <a:cs typeface="Tahoma"/>
              </a:rPr>
              <a:t>Software</a:t>
            </a:r>
            <a:endParaRPr lang="en-US" sz="1600" dirty="0">
              <a:solidFill>
                <a:srgbClr val="000000"/>
              </a:solidFill>
              <a:latin typeface="Tahoma"/>
              <a:cs typeface="Tahoma"/>
            </a:endParaRPr>
          </a:p>
        </p:txBody>
      </p:sp>
      <p:sp>
        <p:nvSpPr>
          <p:cNvPr id="76" name="Rectangle 75"/>
          <p:cNvSpPr/>
          <p:nvPr/>
        </p:nvSpPr>
        <p:spPr>
          <a:xfrm>
            <a:off x="1797770" y="2055049"/>
            <a:ext cx="1003592" cy="673894"/>
          </a:xfrm>
          <a:prstGeom prst="rect">
            <a:avLst/>
          </a:prstGeom>
          <a:noFill/>
          <a:ln>
            <a:solidFill>
              <a:schemeClr val="tx1"/>
            </a:solidFill>
            <a:prstDash val="dash"/>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latin typeface="Tahoma"/>
                <a:cs typeface="Tahoma"/>
              </a:rPr>
              <a:t>Recovery</a:t>
            </a:r>
          </a:p>
          <a:p>
            <a:pPr algn="ctr"/>
            <a:r>
              <a:rPr lang="en-US" sz="1600" dirty="0" smtClean="0">
                <a:solidFill>
                  <a:srgbClr val="000000"/>
                </a:solidFill>
                <a:latin typeface="Tahoma"/>
                <a:cs typeface="Tahoma"/>
              </a:rPr>
              <a:t>Repair</a:t>
            </a:r>
            <a:endParaRPr lang="en-US" sz="1600" dirty="0">
              <a:solidFill>
                <a:srgbClr val="000000"/>
              </a:solidFill>
              <a:latin typeface="Tahoma"/>
              <a:cs typeface="Tahoma"/>
            </a:endParaRPr>
          </a:p>
        </p:txBody>
      </p:sp>
      <p:sp>
        <p:nvSpPr>
          <p:cNvPr id="77" name="Rectangle 76"/>
          <p:cNvSpPr/>
          <p:nvPr/>
        </p:nvSpPr>
        <p:spPr>
          <a:xfrm>
            <a:off x="457200" y="2055049"/>
            <a:ext cx="2344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78" name="Connector 77"/>
          <p:cNvSpPr/>
          <p:nvPr/>
        </p:nvSpPr>
        <p:spPr>
          <a:xfrm>
            <a:off x="2244378" y="3491729"/>
            <a:ext cx="177800" cy="190500"/>
          </a:xfrm>
          <a:prstGeom prst="flowChartConnector">
            <a:avLst/>
          </a:prstGeom>
          <a:solidFill>
            <a:srgbClr val="008000"/>
          </a:solidFill>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prstClr val="white"/>
              </a:solidFill>
              <a:latin typeface="Tahoma"/>
              <a:cs typeface="Tahoma"/>
            </a:endParaRPr>
          </a:p>
        </p:txBody>
      </p:sp>
      <p:cxnSp>
        <p:nvCxnSpPr>
          <p:cNvPr id="79" name="Elbow Connector 78"/>
          <p:cNvCxnSpPr>
            <a:stCxn id="78" idx="5"/>
          </p:cNvCxnSpPr>
          <p:nvPr/>
        </p:nvCxnSpPr>
        <p:spPr>
          <a:xfrm rot="5400000">
            <a:off x="1617216" y="4022985"/>
            <a:ext cx="1147579" cy="410271"/>
          </a:xfrm>
          <a:prstGeom prst="bentConnector2">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3153842" y="2057724"/>
            <a:ext cx="5532958" cy="4154983"/>
          </a:xfrm>
          <a:prstGeom prst="rect">
            <a:avLst/>
          </a:prstGeom>
          <a:noFill/>
        </p:spPr>
        <p:txBody>
          <a:bodyPr wrap="square" rtlCol="0">
            <a:spAutoFit/>
          </a:bodyPr>
          <a:lstStyle/>
          <a:p>
            <a:r>
              <a:rPr lang="en-US" sz="2400" b="1" dirty="0" smtClean="0"/>
              <a:t>Observations</a:t>
            </a:r>
            <a:endParaRPr lang="en-US" sz="2400" dirty="0"/>
          </a:p>
          <a:p>
            <a:pPr marL="914400" lvl="1" indent="-457200">
              <a:buFont typeface="+mj-lt"/>
              <a:buAutoNum type="arabicPeriod"/>
            </a:pPr>
            <a:r>
              <a:rPr lang="en-US" sz="2400" dirty="0"/>
              <a:t>Security-critical processor state is updated in a few, simple ways</a:t>
            </a:r>
          </a:p>
          <a:p>
            <a:pPr marL="914400" lvl="1" indent="-457200">
              <a:buFont typeface="+mj-lt"/>
              <a:buAutoNum type="arabicPeriod"/>
            </a:pPr>
            <a:r>
              <a:rPr lang="en-US" sz="2400" dirty="0" smtClean="0"/>
              <a:t>ISA</a:t>
            </a:r>
            <a:r>
              <a:rPr lang="en-US" sz="2400" dirty="0"/>
              <a:t>-level state provides enough information for accurate </a:t>
            </a:r>
            <a:r>
              <a:rPr lang="en-US" sz="2400" dirty="0" smtClean="0"/>
              <a:t>detection</a:t>
            </a:r>
          </a:p>
          <a:p>
            <a:pPr marL="914400" lvl="1" indent="-457200">
              <a:buFont typeface="+mj-lt"/>
              <a:buAutoNum type="arabicPeriod"/>
            </a:pPr>
            <a:endParaRPr lang="en-US" sz="2400" dirty="0"/>
          </a:p>
          <a:p>
            <a:r>
              <a:rPr lang="en-US" sz="2400" b="1" dirty="0" smtClean="0"/>
              <a:t>Implications</a:t>
            </a:r>
            <a:endParaRPr lang="en-US" sz="2400" b="1" dirty="0"/>
          </a:p>
          <a:p>
            <a:pPr marL="914400" lvl="1" indent="-457200">
              <a:buFont typeface="+mj-lt"/>
              <a:buAutoNum type="arabicPeriod"/>
            </a:pPr>
            <a:r>
              <a:rPr lang="en-US" sz="2400" dirty="0"/>
              <a:t>Security-critical state checkers are simple</a:t>
            </a:r>
          </a:p>
          <a:p>
            <a:pPr marL="914400" lvl="1" indent="-457200">
              <a:buFont typeface="+mj-lt"/>
              <a:buAutoNum type="arabicPeriod"/>
            </a:pPr>
            <a:r>
              <a:rPr lang="en-US" sz="2400" dirty="0" smtClean="0"/>
              <a:t>Security-critical state checkers are understandable and portable</a:t>
            </a:r>
            <a:endParaRPr lang="en-US" sz="2400" dirty="0"/>
          </a:p>
        </p:txBody>
      </p:sp>
    </p:spTree>
    <p:extLst>
      <p:ext uri="{BB962C8B-B14F-4D97-AF65-F5344CB8AC3E}">
        <p14:creationId xmlns:p14="http://schemas.microsoft.com/office/powerpoint/2010/main" val="401632429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SPECS invariants are a composition of simple assertions on ISA-level state</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23</a:t>
            </a:fld>
            <a:endParaRPr lang="en-US">
              <a:solidFill>
                <a:prstClr val="black">
                  <a:tint val="75000"/>
                </a:prstClr>
              </a:solidFill>
              <a:latin typeface="Calibri"/>
            </a:endParaRPr>
          </a:p>
        </p:txBody>
      </p:sp>
      <p:sp>
        <p:nvSpPr>
          <p:cNvPr id="51" name="Process 50"/>
          <p:cNvSpPr/>
          <p:nvPr/>
        </p:nvSpPr>
        <p:spPr>
          <a:xfrm>
            <a:off x="478736" y="2952516"/>
            <a:ext cx="2322625"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52" name="Rectangle 51"/>
          <p:cNvSpPr/>
          <p:nvPr/>
        </p:nvSpPr>
        <p:spPr>
          <a:xfrm>
            <a:off x="1710262" y="312878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53" name="Straight Connector 52"/>
          <p:cNvCxnSpPr>
            <a:stCxn id="52" idx="1"/>
          </p:cNvCxnSpPr>
          <p:nvPr/>
        </p:nvCxnSpPr>
        <p:spPr>
          <a:xfrm flipH="1">
            <a:off x="1462295" y="358598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52" idx="3"/>
          </p:cNvCxnSpPr>
          <p:nvPr/>
        </p:nvCxnSpPr>
        <p:spPr>
          <a:xfrm flipH="1" flipV="1">
            <a:off x="2333910" y="358598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746279" y="4646664"/>
            <a:ext cx="1240222" cy="310491"/>
          </a:xfrm>
          <a:prstGeom prst="rect">
            <a:avLst/>
          </a:prstGeom>
          <a:solidFill>
            <a:srgbClr val="008000"/>
          </a:solidFill>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solidFill>
                  <a:prstClr val="white"/>
                </a:solidFill>
                <a:latin typeface="Tahoma"/>
                <a:cs typeface="Tahoma"/>
              </a:rPr>
              <a:t>Invariants</a:t>
            </a:r>
            <a:endParaRPr lang="en-US" sz="1600" dirty="0">
              <a:solidFill>
                <a:prstClr val="white"/>
              </a:solidFill>
              <a:latin typeface="Tahoma"/>
              <a:cs typeface="Tahoma"/>
            </a:endParaRPr>
          </a:p>
        </p:txBody>
      </p:sp>
      <p:sp>
        <p:nvSpPr>
          <p:cNvPr id="59" name="Rectangle 58"/>
          <p:cNvSpPr/>
          <p:nvPr/>
        </p:nvSpPr>
        <p:spPr>
          <a:xfrm>
            <a:off x="745648" y="510991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60" name="Delay 59"/>
          <p:cNvSpPr/>
          <p:nvPr/>
        </p:nvSpPr>
        <p:spPr>
          <a:xfrm>
            <a:off x="813681" y="318817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61" name="Stored Data 60"/>
          <p:cNvSpPr/>
          <p:nvPr/>
        </p:nvSpPr>
        <p:spPr>
          <a:xfrm flipH="1">
            <a:off x="813681" y="354429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62" name="Manual Operation 61"/>
          <p:cNvSpPr/>
          <p:nvPr/>
        </p:nvSpPr>
        <p:spPr>
          <a:xfrm rot="16200000">
            <a:off x="813359" y="345743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63" name="Straight Connector 62"/>
          <p:cNvCxnSpPr/>
          <p:nvPr/>
        </p:nvCxnSpPr>
        <p:spPr>
          <a:xfrm flipH="1">
            <a:off x="543727" y="328423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5400000">
            <a:off x="500188" y="346044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61" idx="3"/>
          </p:cNvCxnSpPr>
          <p:nvPr/>
        </p:nvCxnSpPr>
        <p:spPr>
          <a:xfrm flipV="1">
            <a:off x="648680" y="363267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60" idx="3"/>
          </p:cNvCxnSpPr>
          <p:nvPr/>
        </p:nvCxnSpPr>
        <p:spPr>
          <a:xfrm flipV="1">
            <a:off x="1042281" y="329295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5400000">
            <a:off x="569141" y="372010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48680" y="398868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5400000">
            <a:off x="580255" y="389731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1067681" y="397996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1" idx="1"/>
          </p:cNvCxnSpPr>
          <p:nvPr/>
        </p:nvCxnSpPr>
        <p:spPr>
          <a:xfrm flipV="1">
            <a:off x="1067681" y="363188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Explosion 2 71"/>
          <p:cNvSpPr/>
          <p:nvPr/>
        </p:nvSpPr>
        <p:spPr>
          <a:xfrm>
            <a:off x="741714" y="380899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75" name="Rectangle 74"/>
          <p:cNvSpPr/>
          <p:nvPr/>
        </p:nvSpPr>
        <p:spPr>
          <a:xfrm>
            <a:off x="457200" y="2055049"/>
            <a:ext cx="2344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rgbClr val="000000"/>
                </a:solidFill>
                <a:latin typeface="Tahoma"/>
                <a:cs typeface="Tahoma"/>
              </a:rPr>
              <a:t>Software</a:t>
            </a:r>
            <a:endParaRPr lang="en-US" sz="1600" dirty="0">
              <a:solidFill>
                <a:srgbClr val="000000"/>
              </a:solidFill>
              <a:latin typeface="Tahoma"/>
              <a:cs typeface="Tahoma"/>
            </a:endParaRPr>
          </a:p>
        </p:txBody>
      </p:sp>
      <p:sp>
        <p:nvSpPr>
          <p:cNvPr id="76" name="Rectangle 75"/>
          <p:cNvSpPr/>
          <p:nvPr/>
        </p:nvSpPr>
        <p:spPr>
          <a:xfrm>
            <a:off x="1797770" y="2055049"/>
            <a:ext cx="1003592" cy="673894"/>
          </a:xfrm>
          <a:prstGeom prst="rect">
            <a:avLst/>
          </a:prstGeom>
          <a:noFill/>
          <a:ln>
            <a:solidFill>
              <a:schemeClr val="tx1"/>
            </a:solidFill>
            <a:prstDash val="dash"/>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latin typeface="Tahoma"/>
                <a:cs typeface="Tahoma"/>
              </a:rPr>
              <a:t>Recovery</a:t>
            </a:r>
          </a:p>
          <a:p>
            <a:pPr algn="ctr"/>
            <a:r>
              <a:rPr lang="en-US" sz="1600" dirty="0" smtClean="0">
                <a:solidFill>
                  <a:srgbClr val="000000"/>
                </a:solidFill>
                <a:latin typeface="Tahoma"/>
                <a:cs typeface="Tahoma"/>
              </a:rPr>
              <a:t>Repair</a:t>
            </a:r>
            <a:endParaRPr lang="en-US" sz="1600" dirty="0">
              <a:solidFill>
                <a:srgbClr val="000000"/>
              </a:solidFill>
              <a:latin typeface="Tahoma"/>
              <a:cs typeface="Tahoma"/>
            </a:endParaRPr>
          </a:p>
        </p:txBody>
      </p:sp>
      <p:sp>
        <p:nvSpPr>
          <p:cNvPr id="77" name="Rectangle 76"/>
          <p:cNvSpPr/>
          <p:nvPr/>
        </p:nvSpPr>
        <p:spPr>
          <a:xfrm>
            <a:off x="457200" y="2055049"/>
            <a:ext cx="2344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78" name="Connector 77"/>
          <p:cNvSpPr/>
          <p:nvPr/>
        </p:nvSpPr>
        <p:spPr>
          <a:xfrm>
            <a:off x="2244378" y="3491729"/>
            <a:ext cx="177800" cy="190500"/>
          </a:xfrm>
          <a:prstGeom prst="flowChartConnector">
            <a:avLst/>
          </a:prstGeom>
          <a:solidFill>
            <a:srgbClr val="008000"/>
          </a:solidFill>
          <a:ln>
            <a:solidFill>
              <a:srgbClr val="008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prstClr val="white"/>
              </a:solidFill>
              <a:latin typeface="Tahoma"/>
              <a:cs typeface="Tahoma"/>
            </a:endParaRPr>
          </a:p>
        </p:txBody>
      </p:sp>
      <p:cxnSp>
        <p:nvCxnSpPr>
          <p:cNvPr id="79" name="Elbow Connector 78"/>
          <p:cNvCxnSpPr>
            <a:stCxn id="78" idx="5"/>
          </p:cNvCxnSpPr>
          <p:nvPr/>
        </p:nvCxnSpPr>
        <p:spPr>
          <a:xfrm rot="5400000">
            <a:off x="1617216" y="4022985"/>
            <a:ext cx="1147579" cy="410271"/>
          </a:xfrm>
          <a:prstGeom prst="bentConnector2">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4951959" y="2055049"/>
            <a:ext cx="3368766" cy="4154983"/>
          </a:xfrm>
          <a:prstGeom prst="rect">
            <a:avLst/>
          </a:prstGeom>
          <a:noFill/>
        </p:spPr>
        <p:txBody>
          <a:bodyPr wrap="square" rtlCol="0">
            <a:spAutoFit/>
          </a:bodyPr>
          <a:lstStyle/>
          <a:p>
            <a:r>
              <a:rPr lang="en-US" sz="2400" b="1" dirty="0" smtClean="0">
                <a:solidFill>
                  <a:prstClr val="black"/>
                </a:solidFill>
                <a:latin typeface="Calibri"/>
              </a:rPr>
              <a:t>ISA-level state</a:t>
            </a:r>
          </a:p>
          <a:p>
            <a:endParaRPr lang="en-US" sz="2400" b="1" dirty="0">
              <a:solidFill>
                <a:prstClr val="black"/>
              </a:solidFill>
              <a:latin typeface="Calibri"/>
            </a:endParaRPr>
          </a:p>
          <a:p>
            <a:r>
              <a:rPr lang="en-US" sz="2400" b="1" dirty="0" smtClean="0">
                <a:solidFill>
                  <a:prstClr val="black"/>
                </a:solidFill>
                <a:latin typeface="Calibri"/>
              </a:rPr>
              <a:t>always</a:t>
            </a:r>
          </a:p>
          <a:p>
            <a:endParaRPr lang="en-US" sz="2400" dirty="0" smtClean="0">
              <a:solidFill>
                <a:prstClr val="black"/>
              </a:solidFill>
              <a:latin typeface="Calibri"/>
            </a:endParaRPr>
          </a:p>
          <a:p>
            <a:r>
              <a:rPr lang="en-US" sz="2400" b="1" dirty="0" smtClean="0">
                <a:solidFill>
                  <a:prstClr val="black"/>
                </a:solidFill>
                <a:latin typeface="Calibri"/>
              </a:rPr>
              <a:t>on edge</a:t>
            </a:r>
          </a:p>
          <a:p>
            <a:endParaRPr lang="en-US" sz="2400" b="1" dirty="0">
              <a:solidFill>
                <a:prstClr val="black"/>
              </a:solidFill>
              <a:latin typeface="Calibri"/>
            </a:endParaRPr>
          </a:p>
          <a:p>
            <a:r>
              <a:rPr lang="en-US" sz="2400" b="1" dirty="0" smtClean="0">
                <a:solidFill>
                  <a:prstClr val="black"/>
                </a:solidFill>
                <a:latin typeface="Calibri"/>
              </a:rPr>
              <a:t>next</a:t>
            </a:r>
          </a:p>
          <a:p>
            <a:endParaRPr lang="en-US" sz="2400" b="1" dirty="0" smtClean="0">
              <a:solidFill>
                <a:prstClr val="black"/>
              </a:solidFill>
              <a:latin typeface="Calibri"/>
            </a:endParaRPr>
          </a:p>
          <a:p>
            <a:r>
              <a:rPr lang="en-US" sz="2400" b="1" dirty="0" smtClean="0">
                <a:solidFill>
                  <a:prstClr val="black"/>
                </a:solidFill>
                <a:latin typeface="Calibri"/>
              </a:rPr>
              <a:t>delta</a:t>
            </a:r>
          </a:p>
          <a:p>
            <a:endParaRPr lang="en-US" sz="2400" b="1" dirty="0" smtClean="0">
              <a:solidFill>
                <a:prstClr val="black"/>
              </a:solidFill>
              <a:latin typeface="Calibri"/>
            </a:endParaRPr>
          </a:p>
          <a:p>
            <a:r>
              <a:rPr lang="en-US" sz="2400" b="1" dirty="0" smtClean="0">
                <a:solidFill>
                  <a:prstClr val="black"/>
                </a:solidFill>
                <a:latin typeface="Calibri"/>
              </a:rPr>
              <a:t>&amp; | ~ == != </a:t>
            </a:r>
          </a:p>
        </p:txBody>
      </p:sp>
      <p:cxnSp>
        <p:nvCxnSpPr>
          <p:cNvPr id="5" name="Straight Connector 4"/>
          <p:cNvCxnSpPr/>
          <p:nvPr/>
        </p:nvCxnSpPr>
        <p:spPr>
          <a:xfrm flipV="1">
            <a:off x="1986501" y="2055049"/>
            <a:ext cx="2965458" cy="2591615"/>
          </a:xfrm>
          <a:prstGeom prst="line">
            <a:avLst/>
          </a:prstGeom>
          <a:ln w="63500">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986501" y="4957157"/>
            <a:ext cx="2965458" cy="1252875"/>
          </a:xfrm>
          <a:prstGeom prst="line">
            <a:avLst/>
          </a:prstGeom>
          <a:ln w="63500">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951959" y="2728943"/>
            <a:ext cx="2397491"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51959" y="5649514"/>
            <a:ext cx="2397491"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842912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Example SPECS invariant</a:t>
            </a:r>
            <a:endParaRPr lang="en-US" sz="3600" dirty="0"/>
          </a:p>
        </p:txBody>
      </p:sp>
      <p:sp>
        <p:nvSpPr>
          <p:cNvPr id="3" name="Content Placeholder 2"/>
          <p:cNvSpPr>
            <a:spLocks noGrp="1"/>
          </p:cNvSpPr>
          <p:nvPr>
            <p:ph idx="1"/>
          </p:nvPr>
        </p:nvSpPr>
        <p:spPr>
          <a:ln>
            <a:noFill/>
          </a:ln>
        </p:spPr>
        <p:txBody>
          <a:bodyPr>
            <a:normAutofit fontScale="92500" lnSpcReduction="10000"/>
          </a:bodyPr>
          <a:lstStyle/>
          <a:p>
            <a:r>
              <a:rPr lang="en-US" dirty="0" smtClean="0"/>
              <a:t>No privilege escalation</a:t>
            </a:r>
          </a:p>
          <a:p>
            <a:pPr lvl="1"/>
            <a:r>
              <a:rPr lang="en-US" dirty="0" smtClean="0"/>
              <a:t>If the processor goes from user to supervisor mode, then it must be due to a reset or exception/interrupt</a:t>
            </a:r>
          </a:p>
          <a:p>
            <a:pPr lvl="1"/>
            <a:endParaRPr lang="en-US" dirty="0"/>
          </a:p>
          <a:p>
            <a:pPr marL="457200" lvl="1" indent="0">
              <a:buNone/>
            </a:pPr>
            <a:r>
              <a:rPr lang="en-US" sz="3000" dirty="0" smtClean="0">
                <a:solidFill>
                  <a:srgbClr val="000000"/>
                </a:solidFill>
              </a:rPr>
              <a:t>// on reset?</a:t>
            </a:r>
          </a:p>
          <a:p>
            <a:pPr marL="457200" lvl="1" indent="0">
              <a:buNone/>
            </a:pPr>
            <a:r>
              <a:rPr lang="en-US" sz="3000" dirty="0" err="1" smtClean="0">
                <a:solidFill>
                  <a:schemeClr val="accent4"/>
                </a:solidFill>
              </a:rPr>
              <a:t>on_edge</a:t>
            </a:r>
            <a:r>
              <a:rPr lang="en-US" sz="3000" dirty="0" smtClean="0"/>
              <a:t>(</a:t>
            </a:r>
            <a:r>
              <a:rPr lang="en-US" sz="3000" dirty="0" smtClean="0">
                <a:solidFill>
                  <a:schemeClr val="accent6"/>
                </a:solidFill>
              </a:rPr>
              <a:t>PRIV</a:t>
            </a:r>
            <a:r>
              <a:rPr lang="en-US" sz="3000" dirty="0" smtClean="0"/>
              <a:t> </a:t>
            </a:r>
            <a:r>
              <a:rPr lang="en-US" sz="3000" b="1" dirty="0" smtClean="0">
                <a:solidFill>
                  <a:schemeClr val="tx2">
                    <a:lumMod val="60000"/>
                    <a:lumOff val="40000"/>
                  </a:schemeClr>
                </a:solidFill>
              </a:rPr>
              <a:t>==</a:t>
            </a:r>
            <a:r>
              <a:rPr lang="en-US" sz="3000" dirty="0" smtClean="0">
                <a:solidFill>
                  <a:schemeClr val="accent2"/>
                </a:solidFill>
              </a:rPr>
              <a:t> </a:t>
            </a:r>
            <a:r>
              <a:rPr lang="en-US" sz="3000" dirty="0" smtClean="0"/>
              <a:t>SUPER, </a:t>
            </a:r>
            <a:r>
              <a:rPr lang="en-US" sz="3000" dirty="0" smtClean="0">
                <a:solidFill>
                  <a:srgbClr val="F79646"/>
                </a:solidFill>
              </a:rPr>
              <a:t>RST</a:t>
            </a:r>
            <a:r>
              <a:rPr lang="en-US" sz="3000" dirty="0" smtClean="0"/>
              <a:t> </a:t>
            </a:r>
            <a:r>
              <a:rPr lang="en-US" sz="3000" b="1" dirty="0" smtClean="0">
                <a:solidFill>
                  <a:srgbClr val="558ED5"/>
                </a:solidFill>
              </a:rPr>
              <a:t>==</a:t>
            </a:r>
            <a:r>
              <a:rPr lang="en-US" sz="3000" dirty="0" smtClean="0"/>
              <a:t> 1) </a:t>
            </a:r>
            <a:r>
              <a:rPr lang="en-US" sz="3000" b="1" dirty="0" smtClean="0">
                <a:solidFill>
                  <a:srgbClr val="558ED5"/>
                </a:solidFill>
              </a:rPr>
              <a:t>&amp;</a:t>
            </a:r>
            <a:endParaRPr lang="en-US" sz="3000" dirty="0"/>
          </a:p>
          <a:p>
            <a:pPr marL="457200" lvl="1" indent="0">
              <a:buNone/>
            </a:pPr>
            <a:endParaRPr lang="en-US" sz="3000" dirty="0" smtClean="0"/>
          </a:p>
          <a:p>
            <a:pPr marL="457200" lvl="1" indent="0">
              <a:buNone/>
            </a:pPr>
            <a:r>
              <a:rPr lang="en-US" sz="3000" dirty="0" smtClean="0"/>
              <a:t>// on exception/interrupt?</a:t>
            </a:r>
          </a:p>
          <a:p>
            <a:pPr marL="457200" lvl="1" indent="0">
              <a:buNone/>
            </a:pPr>
            <a:r>
              <a:rPr lang="en-US" sz="3000" dirty="0" smtClean="0"/>
              <a:t>(</a:t>
            </a:r>
            <a:r>
              <a:rPr lang="en-US" sz="3000" dirty="0" err="1" smtClean="0">
                <a:solidFill>
                  <a:srgbClr val="8064A2"/>
                </a:solidFill>
              </a:rPr>
              <a:t>on_edge</a:t>
            </a:r>
            <a:r>
              <a:rPr lang="en-US" sz="3000" dirty="0" smtClean="0"/>
              <a:t>(</a:t>
            </a:r>
            <a:r>
              <a:rPr lang="en-US" sz="3000" dirty="0" smtClean="0">
                <a:solidFill>
                  <a:srgbClr val="F79646"/>
                </a:solidFill>
              </a:rPr>
              <a:t>PRIV</a:t>
            </a:r>
            <a:r>
              <a:rPr lang="en-US" sz="3000" dirty="0" smtClean="0"/>
              <a:t> </a:t>
            </a:r>
            <a:r>
              <a:rPr lang="en-US" sz="3000" b="1" dirty="0" smtClean="0">
                <a:solidFill>
                  <a:srgbClr val="558ED5"/>
                </a:solidFill>
              </a:rPr>
              <a:t>==</a:t>
            </a:r>
            <a:r>
              <a:rPr lang="en-US" sz="3000" dirty="0" smtClean="0"/>
              <a:t> SUPER, </a:t>
            </a:r>
            <a:r>
              <a:rPr lang="en-US" sz="3000" dirty="0" smtClean="0">
                <a:solidFill>
                  <a:srgbClr val="F79646"/>
                </a:solidFill>
              </a:rPr>
              <a:t>PC</a:t>
            </a:r>
            <a:r>
              <a:rPr lang="en-US" sz="3000" dirty="0" smtClean="0"/>
              <a:t> </a:t>
            </a:r>
            <a:r>
              <a:rPr lang="en-US" sz="3000" b="1" dirty="0" smtClean="0">
                <a:solidFill>
                  <a:srgbClr val="558ED5"/>
                </a:solidFill>
              </a:rPr>
              <a:t>&amp;</a:t>
            </a:r>
            <a:r>
              <a:rPr lang="en-US" sz="3000" dirty="0" smtClean="0"/>
              <a:t> 0xFF </a:t>
            </a:r>
            <a:r>
              <a:rPr lang="en-US" sz="3000" b="1" dirty="0" smtClean="0">
                <a:solidFill>
                  <a:srgbClr val="558ED5"/>
                </a:solidFill>
              </a:rPr>
              <a:t>==</a:t>
            </a:r>
            <a:r>
              <a:rPr lang="en-US" sz="3000" dirty="0" smtClean="0"/>
              <a:t> 0) </a:t>
            </a:r>
            <a:r>
              <a:rPr lang="en-US" sz="3000" b="1" dirty="0" smtClean="0">
                <a:solidFill>
                  <a:srgbClr val="558ED5"/>
                </a:solidFill>
              </a:rPr>
              <a:t>|</a:t>
            </a:r>
            <a:r>
              <a:rPr lang="en-US" sz="3000" dirty="0" smtClean="0"/>
              <a:t> </a:t>
            </a:r>
            <a:r>
              <a:rPr lang="en-US" sz="3000" dirty="0" err="1" smtClean="0">
                <a:solidFill>
                  <a:srgbClr val="8064A2"/>
                </a:solidFill>
              </a:rPr>
              <a:t>on_edge</a:t>
            </a:r>
            <a:r>
              <a:rPr lang="en-US" sz="3000" dirty="0"/>
              <a:t>(</a:t>
            </a:r>
            <a:r>
              <a:rPr lang="en-US" sz="3000" dirty="0">
                <a:solidFill>
                  <a:srgbClr val="F79646"/>
                </a:solidFill>
              </a:rPr>
              <a:t>PRIV </a:t>
            </a:r>
            <a:r>
              <a:rPr lang="en-US" sz="3000" b="1" dirty="0">
                <a:solidFill>
                  <a:srgbClr val="558ED5"/>
                </a:solidFill>
              </a:rPr>
              <a:t>==</a:t>
            </a:r>
            <a:r>
              <a:rPr lang="en-US" sz="3000" dirty="0"/>
              <a:t> SUPER, </a:t>
            </a:r>
            <a:r>
              <a:rPr lang="en-US" sz="3000" dirty="0">
                <a:solidFill>
                  <a:srgbClr val="F79646"/>
                </a:solidFill>
              </a:rPr>
              <a:t>PC</a:t>
            </a:r>
            <a:r>
              <a:rPr lang="en-US" sz="3000" dirty="0"/>
              <a:t> </a:t>
            </a:r>
            <a:r>
              <a:rPr lang="en-US" sz="3000" b="1" dirty="0">
                <a:solidFill>
                  <a:srgbClr val="558ED5"/>
                </a:solidFill>
              </a:rPr>
              <a:t>&amp;</a:t>
            </a:r>
            <a:r>
              <a:rPr lang="en-US" sz="3000" dirty="0"/>
              <a:t> </a:t>
            </a:r>
            <a:r>
              <a:rPr lang="en-US" sz="3000" dirty="0" smtClean="0"/>
              <a:t>0xFFFFF000 </a:t>
            </a:r>
            <a:r>
              <a:rPr lang="en-US" sz="3000" b="1" dirty="0">
                <a:solidFill>
                  <a:srgbClr val="558ED5"/>
                </a:solidFill>
              </a:rPr>
              <a:t>==</a:t>
            </a:r>
            <a:r>
              <a:rPr lang="en-US" sz="3000" dirty="0"/>
              <a:t> 0</a:t>
            </a:r>
            <a:r>
              <a:rPr lang="en-US" sz="3000" dirty="0" smtClean="0"/>
              <a:t>))</a:t>
            </a:r>
          </a:p>
        </p:txBody>
      </p:sp>
      <p:sp>
        <p:nvSpPr>
          <p:cNvPr id="4" name="Slide Number Placeholder 3"/>
          <p:cNvSpPr>
            <a:spLocks noGrp="1"/>
          </p:cNvSpPr>
          <p:nvPr>
            <p:ph type="sldNum" sz="quarter" idx="12"/>
          </p:nvPr>
        </p:nvSpPr>
        <p:spPr/>
        <p:txBody>
          <a:bodyPr/>
          <a:lstStyle/>
          <a:p>
            <a:fld id="{F55DDAE9-64F7-F342-AD70-876E3C1D9D78}" type="slidenum">
              <a:rPr lang="en-US" smtClean="0"/>
              <a:t>24</a:t>
            </a:fld>
            <a:endParaRPr lang="en-US"/>
          </a:p>
        </p:txBody>
      </p:sp>
    </p:spTree>
    <p:extLst>
      <p:ext uri="{BB962C8B-B14F-4D97-AF65-F5344CB8AC3E}">
        <p14:creationId xmlns:p14="http://schemas.microsoft.com/office/powerpoint/2010/main" val="120928253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SPECS Invariants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25</a:t>
            </a:fld>
            <a:endParaRPr lang="en-US">
              <a:solidFill>
                <a:prstClr val="black">
                  <a:tint val="75000"/>
                </a:prstClr>
              </a:solidFill>
              <a:latin typeface="Calibri"/>
            </a:endParaRPr>
          </a:p>
        </p:txBody>
      </p:sp>
      <p:sp>
        <p:nvSpPr>
          <p:cNvPr id="3" name="TextBox 2"/>
          <p:cNvSpPr txBox="1"/>
          <p:nvPr/>
        </p:nvSpPr>
        <p:spPr>
          <a:xfrm>
            <a:off x="401453" y="1417638"/>
            <a:ext cx="8285347" cy="5078314"/>
          </a:xfrm>
          <a:prstGeom prst="rect">
            <a:avLst/>
          </a:prstGeom>
          <a:noFill/>
        </p:spPr>
        <p:txBody>
          <a:bodyPr wrap="square" rtlCol="0">
            <a:spAutoFit/>
          </a:bodyPr>
          <a:lstStyle/>
          <a:p>
            <a:pPr marL="342900" indent="-342900">
              <a:buFont typeface="+mj-lt"/>
              <a:buAutoNum type="arabicPeriod"/>
            </a:pPr>
            <a:r>
              <a:rPr lang="en-US" dirty="0" smtClean="0">
                <a:latin typeface="Calibri"/>
              </a:rPr>
              <a:t>Execution privilege matches page privilege</a:t>
            </a:r>
          </a:p>
          <a:p>
            <a:pPr marL="342900" indent="-342900">
              <a:buFont typeface="+mj-lt"/>
              <a:buAutoNum type="arabicPeriod"/>
            </a:pPr>
            <a:r>
              <a:rPr lang="en-US" dirty="0" smtClean="0">
                <a:latin typeface="Calibri"/>
              </a:rPr>
              <a:t>SPR = GPR in register move instructions</a:t>
            </a:r>
          </a:p>
          <a:p>
            <a:pPr marL="342900" indent="-342900">
              <a:buFont typeface="+mj-lt"/>
              <a:buAutoNum type="arabicPeriod"/>
            </a:pPr>
            <a:r>
              <a:rPr lang="en-US" dirty="0" smtClean="0">
                <a:latin typeface="Calibri"/>
              </a:rPr>
              <a:t>Updates to exception registers make sense</a:t>
            </a:r>
          </a:p>
          <a:p>
            <a:pPr marL="342900" indent="-342900">
              <a:buFont typeface="+mj-lt"/>
              <a:buAutoNum type="arabicPeriod"/>
            </a:pPr>
            <a:r>
              <a:rPr lang="en-US" dirty="0" smtClean="0">
                <a:latin typeface="Calibri"/>
              </a:rPr>
              <a:t>Destination matches the target</a:t>
            </a:r>
          </a:p>
          <a:p>
            <a:pPr marL="342900" indent="-342900">
              <a:buFont typeface="+mj-lt"/>
              <a:buAutoNum type="arabicPeriod"/>
            </a:pPr>
            <a:r>
              <a:rPr lang="en-US" dirty="0" smtClean="0">
                <a:latin typeface="Calibri"/>
              </a:rPr>
              <a:t>Memory value in = register value out</a:t>
            </a:r>
          </a:p>
          <a:p>
            <a:pPr marL="342900" indent="-342900">
              <a:buFont typeface="+mj-lt"/>
              <a:buAutoNum type="arabicPeriod"/>
            </a:pPr>
            <a:r>
              <a:rPr lang="en-US" dirty="0" smtClean="0">
                <a:latin typeface="Calibri"/>
              </a:rPr>
              <a:t>Register value in = memory value out</a:t>
            </a:r>
          </a:p>
          <a:p>
            <a:pPr marL="342900" indent="-342900">
              <a:buFont typeface="+mj-lt"/>
              <a:buAutoNum type="arabicPeriod"/>
            </a:pPr>
            <a:r>
              <a:rPr lang="en-US" dirty="0" smtClean="0">
                <a:latin typeface="Calibri"/>
              </a:rPr>
              <a:t>Memory address = effective address</a:t>
            </a:r>
          </a:p>
          <a:p>
            <a:pPr marL="342900" indent="-342900">
              <a:buFont typeface="+mj-lt"/>
              <a:buAutoNum type="arabicPeriod"/>
            </a:pPr>
            <a:r>
              <a:rPr lang="en-US" dirty="0" smtClean="0">
                <a:latin typeface="Calibri"/>
              </a:rPr>
              <a:t>Privilege escalates correctly</a:t>
            </a:r>
          </a:p>
          <a:p>
            <a:pPr marL="342900" indent="-342900">
              <a:buFont typeface="+mj-lt"/>
              <a:buAutoNum type="arabicPeriod"/>
            </a:pPr>
            <a:r>
              <a:rPr lang="en-US" dirty="0" smtClean="0">
                <a:latin typeface="Calibri"/>
              </a:rPr>
              <a:t>Privilege de-escalates correctly</a:t>
            </a:r>
          </a:p>
          <a:p>
            <a:pPr marL="342900" indent="-342900">
              <a:buFont typeface="+mj-lt"/>
              <a:buAutoNum type="arabicPeriod"/>
            </a:pPr>
            <a:r>
              <a:rPr lang="en-US" dirty="0" smtClean="0">
                <a:latin typeface="Calibri"/>
              </a:rPr>
              <a:t>Jumps update the PC correctly</a:t>
            </a:r>
          </a:p>
          <a:p>
            <a:pPr marL="342900" indent="-342900">
              <a:buFont typeface="+mj-lt"/>
              <a:buAutoNum type="arabicPeriod"/>
            </a:pPr>
            <a:r>
              <a:rPr lang="en-US" dirty="0" smtClean="0">
                <a:latin typeface="Calibri"/>
              </a:rPr>
              <a:t>Jumps update the LR correctly</a:t>
            </a:r>
          </a:p>
          <a:p>
            <a:pPr marL="342900" indent="-342900">
              <a:buFont typeface="+mj-lt"/>
              <a:buAutoNum type="arabicPeriod"/>
            </a:pPr>
            <a:r>
              <a:rPr lang="en-US" dirty="0" smtClean="0">
                <a:latin typeface="Calibri"/>
              </a:rPr>
              <a:t>Instruction is in a valid format</a:t>
            </a:r>
          </a:p>
          <a:p>
            <a:pPr marL="342900" indent="-342900">
              <a:buFont typeface="+mj-lt"/>
              <a:buAutoNum type="arabicPeriod"/>
            </a:pPr>
            <a:r>
              <a:rPr lang="en-US" dirty="0" smtClean="0">
                <a:latin typeface="Calibri"/>
              </a:rPr>
              <a:t>Continuous control flow</a:t>
            </a:r>
          </a:p>
          <a:p>
            <a:pPr marL="342900" indent="-342900">
              <a:buFont typeface="+mj-lt"/>
              <a:buAutoNum type="arabicPeriod"/>
            </a:pPr>
            <a:r>
              <a:rPr lang="en-US" dirty="0" smtClean="0">
                <a:latin typeface="Calibri"/>
              </a:rPr>
              <a:t>Exception return updates state correctly</a:t>
            </a:r>
          </a:p>
          <a:p>
            <a:pPr marL="342900" indent="-342900">
              <a:buFont typeface="+mj-lt"/>
              <a:buAutoNum type="arabicPeriod"/>
            </a:pPr>
            <a:r>
              <a:rPr lang="en-US" dirty="0" smtClean="0">
                <a:solidFill>
                  <a:schemeClr val="bg1">
                    <a:lumMod val="85000"/>
                  </a:schemeClr>
                </a:solidFill>
                <a:latin typeface="Calibri"/>
              </a:rPr>
              <a:t>Register change implies that it is the instruction target</a:t>
            </a:r>
          </a:p>
          <a:p>
            <a:pPr marL="342900" indent="-342900">
              <a:buFont typeface="+mj-lt"/>
              <a:buAutoNum type="arabicPeriod"/>
            </a:pPr>
            <a:r>
              <a:rPr lang="en-US" dirty="0" smtClean="0">
                <a:solidFill>
                  <a:schemeClr val="bg1">
                    <a:lumMod val="85000"/>
                  </a:schemeClr>
                </a:solidFill>
                <a:latin typeface="Calibri"/>
              </a:rPr>
              <a:t>SR is not written to a GPR in user mode</a:t>
            </a:r>
          </a:p>
          <a:p>
            <a:pPr marL="342900" indent="-342900">
              <a:buFont typeface="+mj-lt"/>
              <a:buAutoNum type="arabicPeriod"/>
            </a:pPr>
            <a:r>
              <a:rPr lang="en-US" dirty="0" smtClean="0">
                <a:solidFill>
                  <a:schemeClr val="bg1">
                    <a:lumMod val="85000"/>
                  </a:schemeClr>
                </a:solidFill>
                <a:latin typeface="Calibri"/>
              </a:rPr>
              <a:t>Interrupt/exception implies handled</a:t>
            </a:r>
          </a:p>
          <a:p>
            <a:pPr marL="342900" indent="-342900">
              <a:buFont typeface="+mj-lt"/>
              <a:buAutoNum type="arabicPeriod"/>
            </a:pPr>
            <a:r>
              <a:rPr lang="en-US" dirty="0" smtClean="0">
                <a:solidFill>
                  <a:schemeClr val="bg1">
                    <a:lumMod val="85000"/>
                  </a:schemeClr>
                </a:solidFill>
                <a:latin typeface="Calibri"/>
              </a:rPr>
              <a:t>Instruction not changed in the pipeline</a:t>
            </a:r>
            <a:endParaRPr lang="en-US" dirty="0">
              <a:solidFill>
                <a:schemeClr val="bg1">
                  <a:lumMod val="85000"/>
                </a:schemeClr>
              </a:solidFill>
              <a:latin typeface="Calibri"/>
            </a:endParaRPr>
          </a:p>
        </p:txBody>
      </p:sp>
    </p:spTree>
    <p:extLst>
      <p:ext uri="{BB962C8B-B14F-4D97-AF65-F5344CB8AC3E}">
        <p14:creationId xmlns:p14="http://schemas.microsoft.com/office/powerpoint/2010/main" val="20644439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SPECS Invariants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26</a:t>
            </a:fld>
            <a:endParaRPr lang="en-US">
              <a:solidFill>
                <a:prstClr val="black">
                  <a:tint val="75000"/>
                </a:prstClr>
              </a:solidFill>
              <a:latin typeface="Calibri"/>
            </a:endParaRPr>
          </a:p>
        </p:txBody>
      </p:sp>
      <p:sp>
        <p:nvSpPr>
          <p:cNvPr id="3" name="TextBox 2"/>
          <p:cNvSpPr txBox="1"/>
          <p:nvPr/>
        </p:nvSpPr>
        <p:spPr>
          <a:xfrm>
            <a:off x="401453" y="1417638"/>
            <a:ext cx="8285347" cy="5078314"/>
          </a:xfrm>
          <a:prstGeom prst="rect">
            <a:avLst/>
          </a:prstGeom>
          <a:noFill/>
        </p:spPr>
        <p:txBody>
          <a:bodyPr wrap="square" rtlCol="0">
            <a:spAutoFit/>
          </a:bodyPr>
          <a:lstStyle/>
          <a:p>
            <a:pPr marL="342900" indent="-342900">
              <a:buFont typeface="+mj-lt"/>
              <a:buAutoNum type="arabicPeriod"/>
            </a:pPr>
            <a:r>
              <a:rPr lang="en-US" dirty="0" smtClean="0">
                <a:solidFill>
                  <a:srgbClr val="D9D9D9"/>
                </a:solidFill>
              </a:rPr>
              <a:t>Execution privilege matches page privilege</a:t>
            </a:r>
          </a:p>
          <a:p>
            <a:pPr marL="342900" indent="-342900">
              <a:buFont typeface="+mj-lt"/>
              <a:buAutoNum type="arabicPeriod"/>
            </a:pPr>
            <a:r>
              <a:rPr lang="en-US" dirty="0" smtClean="0">
                <a:solidFill>
                  <a:srgbClr val="D9D9D9"/>
                </a:solidFill>
              </a:rPr>
              <a:t>SPR = GPR in register move instructions</a:t>
            </a:r>
          </a:p>
          <a:p>
            <a:pPr marL="342900" indent="-342900">
              <a:buFont typeface="+mj-lt"/>
              <a:buAutoNum type="arabicPeriod"/>
            </a:pPr>
            <a:r>
              <a:rPr lang="en-US" dirty="0" smtClean="0">
                <a:solidFill>
                  <a:srgbClr val="D9D9D9"/>
                </a:solidFill>
              </a:rPr>
              <a:t>Updates to exception registers make sense</a:t>
            </a:r>
          </a:p>
          <a:p>
            <a:pPr marL="342900" indent="-342900">
              <a:buFont typeface="+mj-lt"/>
              <a:buAutoNum type="arabicPeriod"/>
            </a:pPr>
            <a:r>
              <a:rPr lang="en-US" dirty="0" smtClean="0">
                <a:solidFill>
                  <a:srgbClr val="D9D9D9"/>
                </a:solidFill>
              </a:rPr>
              <a:t>Destination matches the target</a:t>
            </a:r>
          </a:p>
          <a:p>
            <a:pPr marL="342900" indent="-342900">
              <a:buFont typeface="+mj-lt"/>
              <a:buAutoNum type="arabicPeriod"/>
            </a:pPr>
            <a:r>
              <a:rPr lang="en-US" dirty="0" smtClean="0">
                <a:solidFill>
                  <a:srgbClr val="D9D9D9"/>
                </a:solidFill>
              </a:rPr>
              <a:t>Memory value in = register value out</a:t>
            </a:r>
          </a:p>
          <a:p>
            <a:pPr marL="342900" indent="-342900">
              <a:buFont typeface="+mj-lt"/>
              <a:buAutoNum type="arabicPeriod"/>
            </a:pPr>
            <a:r>
              <a:rPr lang="en-US" dirty="0" smtClean="0">
                <a:solidFill>
                  <a:srgbClr val="D9D9D9"/>
                </a:solidFill>
              </a:rPr>
              <a:t>Register value in = memory value out</a:t>
            </a:r>
          </a:p>
          <a:p>
            <a:pPr marL="342900" indent="-342900">
              <a:buFont typeface="+mj-lt"/>
              <a:buAutoNum type="arabicPeriod"/>
            </a:pPr>
            <a:r>
              <a:rPr lang="en-US" dirty="0" smtClean="0">
                <a:solidFill>
                  <a:srgbClr val="D9D9D9"/>
                </a:solidFill>
              </a:rPr>
              <a:t>Memory address = effective address</a:t>
            </a:r>
          </a:p>
          <a:p>
            <a:pPr marL="342900" indent="-342900">
              <a:buFont typeface="+mj-lt"/>
              <a:buAutoNum type="arabicPeriod"/>
            </a:pPr>
            <a:r>
              <a:rPr lang="en-US" dirty="0" smtClean="0">
                <a:solidFill>
                  <a:srgbClr val="D9D9D9"/>
                </a:solidFill>
              </a:rPr>
              <a:t>Privilege escalates correctly</a:t>
            </a:r>
          </a:p>
          <a:p>
            <a:pPr marL="342900" indent="-342900">
              <a:buFont typeface="+mj-lt"/>
              <a:buAutoNum type="arabicPeriod"/>
            </a:pPr>
            <a:r>
              <a:rPr lang="en-US" dirty="0" smtClean="0">
                <a:solidFill>
                  <a:srgbClr val="D9D9D9"/>
                </a:solidFill>
              </a:rPr>
              <a:t>Privilege de-escalates correctly</a:t>
            </a:r>
          </a:p>
          <a:p>
            <a:pPr marL="342900" indent="-342900">
              <a:buFont typeface="+mj-lt"/>
              <a:buAutoNum type="arabicPeriod"/>
            </a:pPr>
            <a:r>
              <a:rPr lang="en-US" dirty="0" smtClean="0">
                <a:solidFill>
                  <a:srgbClr val="D9D9D9"/>
                </a:solidFill>
              </a:rPr>
              <a:t>Jumps update the PC correctly</a:t>
            </a:r>
          </a:p>
          <a:p>
            <a:pPr marL="342900" indent="-342900">
              <a:buFont typeface="+mj-lt"/>
              <a:buAutoNum type="arabicPeriod"/>
            </a:pPr>
            <a:r>
              <a:rPr lang="en-US" dirty="0" smtClean="0">
                <a:solidFill>
                  <a:srgbClr val="D9D9D9"/>
                </a:solidFill>
              </a:rPr>
              <a:t>Jumps update the LR correctly</a:t>
            </a:r>
          </a:p>
          <a:p>
            <a:pPr marL="342900" indent="-342900">
              <a:buFont typeface="+mj-lt"/>
              <a:buAutoNum type="arabicPeriod"/>
            </a:pPr>
            <a:r>
              <a:rPr lang="en-US" dirty="0" smtClean="0">
                <a:solidFill>
                  <a:srgbClr val="D9D9D9"/>
                </a:solidFill>
              </a:rPr>
              <a:t>Instruction is in a valid format</a:t>
            </a:r>
          </a:p>
          <a:p>
            <a:pPr marL="342900" indent="-342900">
              <a:buFont typeface="+mj-lt"/>
              <a:buAutoNum type="arabicPeriod"/>
            </a:pPr>
            <a:r>
              <a:rPr lang="en-US" dirty="0" smtClean="0">
                <a:solidFill>
                  <a:srgbClr val="D9D9D9"/>
                </a:solidFill>
              </a:rPr>
              <a:t>Continuous control flow</a:t>
            </a:r>
          </a:p>
          <a:p>
            <a:pPr marL="342900" indent="-342900">
              <a:buFont typeface="+mj-lt"/>
              <a:buAutoNum type="arabicPeriod"/>
            </a:pPr>
            <a:r>
              <a:rPr lang="en-US" dirty="0" smtClean="0">
                <a:solidFill>
                  <a:srgbClr val="D9D9D9"/>
                </a:solidFill>
              </a:rPr>
              <a:t>Exception return updates state correctly</a:t>
            </a:r>
          </a:p>
          <a:p>
            <a:pPr marL="342900" indent="-342900">
              <a:buFont typeface="+mj-lt"/>
              <a:buAutoNum type="arabicPeriod"/>
            </a:pPr>
            <a:r>
              <a:rPr lang="en-US" dirty="0" smtClean="0"/>
              <a:t>Register change implies that it is the instruction target</a:t>
            </a:r>
          </a:p>
          <a:p>
            <a:pPr marL="342900" indent="-342900">
              <a:buFont typeface="+mj-lt"/>
              <a:buAutoNum type="arabicPeriod"/>
            </a:pPr>
            <a:r>
              <a:rPr lang="en-US" dirty="0" smtClean="0"/>
              <a:t>SR is not written to a GPR in user mode</a:t>
            </a:r>
          </a:p>
          <a:p>
            <a:pPr marL="342900" indent="-342900">
              <a:buFont typeface="+mj-lt"/>
              <a:buAutoNum type="arabicPeriod"/>
            </a:pPr>
            <a:r>
              <a:rPr lang="en-US" dirty="0" smtClean="0"/>
              <a:t>Interrupt/exception implies handled</a:t>
            </a:r>
          </a:p>
          <a:p>
            <a:pPr marL="342900" indent="-342900">
              <a:buFont typeface="+mj-lt"/>
              <a:buAutoNum type="arabicPeriod"/>
            </a:pPr>
            <a:r>
              <a:rPr lang="en-US" dirty="0" smtClean="0">
                <a:solidFill>
                  <a:srgbClr val="D9D9D9"/>
                </a:solidFill>
              </a:rPr>
              <a:t>Instruction not changed in the pipeline</a:t>
            </a:r>
            <a:endParaRPr lang="en-US" dirty="0">
              <a:solidFill>
                <a:srgbClr val="D9D9D9"/>
              </a:solidFill>
            </a:endParaRPr>
          </a:p>
        </p:txBody>
      </p:sp>
    </p:spTree>
    <p:extLst>
      <p:ext uri="{BB962C8B-B14F-4D97-AF65-F5344CB8AC3E}">
        <p14:creationId xmlns:p14="http://schemas.microsoft.com/office/powerpoint/2010/main" val="2855846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SPECS Invariants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27</a:t>
            </a:fld>
            <a:endParaRPr lang="en-US">
              <a:solidFill>
                <a:prstClr val="black">
                  <a:tint val="75000"/>
                </a:prstClr>
              </a:solidFill>
              <a:latin typeface="Calibri"/>
            </a:endParaRPr>
          </a:p>
        </p:txBody>
      </p:sp>
      <p:sp>
        <p:nvSpPr>
          <p:cNvPr id="3" name="TextBox 2"/>
          <p:cNvSpPr txBox="1"/>
          <p:nvPr/>
        </p:nvSpPr>
        <p:spPr>
          <a:xfrm>
            <a:off x="401453" y="1417638"/>
            <a:ext cx="8285347" cy="5078314"/>
          </a:xfrm>
          <a:prstGeom prst="rect">
            <a:avLst/>
          </a:prstGeom>
          <a:noFill/>
        </p:spPr>
        <p:txBody>
          <a:bodyPr wrap="square" rtlCol="0">
            <a:spAutoFit/>
          </a:bodyPr>
          <a:lstStyle/>
          <a:p>
            <a:pPr marL="342900" indent="-342900">
              <a:buFont typeface="+mj-lt"/>
              <a:buAutoNum type="arabicPeriod"/>
            </a:pPr>
            <a:r>
              <a:rPr lang="en-US" dirty="0" smtClean="0">
                <a:solidFill>
                  <a:srgbClr val="D9D9D9"/>
                </a:solidFill>
                <a:latin typeface="Calibri"/>
              </a:rPr>
              <a:t>Execution privilege matches page privilege</a:t>
            </a:r>
          </a:p>
          <a:p>
            <a:pPr marL="342900" indent="-342900">
              <a:buFont typeface="+mj-lt"/>
              <a:buAutoNum type="arabicPeriod"/>
            </a:pPr>
            <a:r>
              <a:rPr lang="en-US" dirty="0" smtClean="0">
                <a:solidFill>
                  <a:srgbClr val="D9D9D9"/>
                </a:solidFill>
                <a:latin typeface="Calibri"/>
              </a:rPr>
              <a:t>SPR = GPR in register move instructions</a:t>
            </a:r>
          </a:p>
          <a:p>
            <a:pPr marL="342900" indent="-342900">
              <a:buFont typeface="+mj-lt"/>
              <a:buAutoNum type="arabicPeriod"/>
            </a:pPr>
            <a:r>
              <a:rPr lang="en-US" dirty="0" smtClean="0">
                <a:solidFill>
                  <a:srgbClr val="D9D9D9"/>
                </a:solidFill>
                <a:latin typeface="Calibri"/>
              </a:rPr>
              <a:t>Updates to exception registers make sense</a:t>
            </a:r>
          </a:p>
          <a:p>
            <a:pPr marL="342900" indent="-342900">
              <a:buFont typeface="+mj-lt"/>
              <a:buAutoNum type="arabicPeriod"/>
            </a:pPr>
            <a:r>
              <a:rPr lang="en-US" dirty="0" smtClean="0">
                <a:solidFill>
                  <a:srgbClr val="D9D9D9"/>
                </a:solidFill>
                <a:latin typeface="Calibri"/>
              </a:rPr>
              <a:t>Destination matches the target</a:t>
            </a:r>
          </a:p>
          <a:p>
            <a:pPr marL="342900" indent="-342900">
              <a:buFont typeface="+mj-lt"/>
              <a:buAutoNum type="arabicPeriod"/>
            </a:pPr>
            <a:r>
              <a:rPr lang="en-US" dirty="0" smtClean="0">
                <a:solidFill>
                  <a:srgbClr val="D9D9D9"/>
                </a:solidFill>
                <a:latin typeface="Calibri"/>
              </a:rPr>
              <a:t>Memory value in = register value out</a:t>
            </a:r>
          </a:p>
          <a:p>
            <a:pPr marL="342900" indent="-342900">
              <a:buFont typeface="+mj-lt"/>
              <a:buAutoNum type="arabicPeriod"/>
            </a:pPr>
            <a:r>
              <a:rPr lang="en-US" dirty="0" smtClean="0">
                <a:solidFill>
                  <a:srgbClr val="D9D9D9"/>
                </a:solidFill>
                <a:latin typeface="Calibri"/>
              </a:rPr>
              <a:t>Register value in = memory value out</a:t>
            </a:r>
          </a:p>
          <a:p>
            <a:pPr marL="342900" indent="-342900">
              <a:buFont typeface="+mj-lt"/>
              <a:buAutoNum type="arabicPeriod"/>
            </a:pPr>
            <a:r>
              <a:rPr lang="en-US" dirty="0" smtClean="0">
                <a:solidFill>
                  <a:srgbClr val="D9D9D9"/>
                </a:solidFill>
                <a:latin typeface="Calibri"/>
              </a:rPr>
              <a:t>Memory address = effective address</a:t>
            </a:r>
          </a:p>
          <a:p>
            <a:pPr marL="342900" indent="-342900">
              <a:buFont typeface="+mj-lt"/>
              <a:buAutoNum type="arabicPeriod"/>
            </a:pPr>
            <a:r>
              <a:rPr lang="en-US" dirty="0" smtClean="0">
                <a:solidFill>
                  <a:srgbClr val="D9D9D9"/>
                </a:solidFill>
                <a:latin typeface="Calibri"/>
              </a:rPr>
              <a:t>Privilege escalates correctly</a:t>
            </a:r>
          </a:p>
          <a:p>
            <a:pPr marL="342900" indent="-342900">
              <a:buFont typeface="+mj-lt"/>
              <a:buAutoNum type="arabicPeriod"/>
            </a:pPr>
            <a:r>
              <a:rPr lang="en-US" dirty="0" smtClean="0">
                <a:solidFill>
                  <a:srgbClr val="D9D9D9"/>
                </a:solidFill>
                <a:latin typeface="Calibri"/>
              </a:rPr>
              <a:t>Privilege de-escalates correctly</a:t>
            </a:r>
          </a:p>
          <a:p>
            <a:pPr marL="342900" indent="-342900">
              <a:buFont typeface="+mj-lt"/>
              <a:buAutoNum type="arabicPeriod"/>
            </a:pPr>
            <a:r>
              <a:rPr lang="en-US" dirty="0" smtClean="0">
                <a:solidFill>
                  <a:srgbClr val="D9D9D9"/>
                </a:solidFill>
                <a:latin typeface="Calibri"/>
              </a:rPr>
              <a:t>Jumps update the PC correctly</a:t>
            </a:r>
          </a:p>
          <a:p>
            <a:pPr marL="342900" indent="-342900">
              <a:buFont typeface="+mj-lt"/>
              <a:buAutoNum type="arabicPeriod"/>
            </a:pPr>
            <a:r>
              <a:rPr lang="en-US" dirty="0" smtClean="0">
                <a:solidFill>
                  <a:srgbClr val="D9D9D9"/>
                </a:solidFill>
                <a:latin typeface="Calibri"/>
              </a:rPr>
              <a:t>Jumps update the LR correctly</a:t>
            </a:r>
          </a:p>
          <a:p>
            <a:pPr marL="342900" indent="-342900">
              <a:buFont typeface="+mj-lt"/>
              <a:buAutoNum type="arabicPeriod"/>
            </a:pPr>
            <a:r>
              <a:rPr lang="en-US" dirty="0" smtClean="0">
                <a:solidFill>
                  <a:srgbClr val="D9D9D9"/>
                </a:solidFill>
                <a:latin typeface="Calibri"/>
              </a:rPr>
              <a:t>Instruction is in a valid format</a:t>
            </a:r>
          </a:p>
          <a:p>
            <a:pPr marL="342900" indent="-342900">
              <a:buFont typeface="+mj-lt"/>
              <a:buAutoNum type="arabicPeriod"/>
            </a:pPr>
            <a:r>
              <a:rPr lang="en-US" dirty="0" smtClean="0">
                <a:solidFill>
                  <a:srgbClr val="D9D9D9"/>
                </a:solidFill>
                <a:latin typeface="Calibri"/>
              </a:rPr>
              <a:t>Continuous control flow</a:t>
            </a:r>
          </a:p>
          <a:p>
            <a:pPr marL="342900" indent="-342900">
              <a:buFont typeface="+mj-lt"/>
              <a:buAutoNum type="arabicPeriod"/>
            </a:pPr>
            <a:r>
              <a:rPr lang="en-US" dirty="0" smtClean="0">
                <a:solidFill>
                  <a:srgbClr val="D9D9D9"/>
                </a:solidFill>
                <a:latin typeface="Calibri"/>
              </a:rPr>
              <a:t>Exception return updates state correctly</a:t>
            </a:r>
          </a:p>
          <a:p>
            <a:pPr marL="342900" indent="-342900">
              <a:buFont typeface="+mj-lt"/>
              <a:buAutoNum type="arabicPeriod"/>
            </a:pPr>
            <a:r>
              <a:rPr lang="en-US" dirty="0" smtClean="0">
                <a:solidFill>
                  <a:srgbClr val="D9D9D9"/>
                </a:solidFill>
                <a:latin typeface="Calibri"/>
              </a:rPr>
              <a:t>Register change implies that it is the instruction target</a:t>
            </a:r>
          </a:p>
          <a:p>
            <a:pPr marL="342900" indent="-342900">
              <a:buFont typeface="+mj-lt"/>
              <a:buAutoNum type="arabicPeriod"/>
            </a:pPr>
            <a:r>
              <a:rPr lang="en-US" dirty="0" smtClean="0">
                <a:solidFill>
                  <a:srgbClr val="D9D9D9"/>
                </a:solidFill>
                <a:latin typeface="Calibri"/>
              </a:rPr>
              <a:t>SR is not written to a GPR in user mode</a:t>
            </a:r>
          </a:p>
          <a:p>
            <a:pPr marL="342900" indent="-342900">
              <a:buFont typeface="+mj-lt"/>
              <a:buAutoNum type="arabicPeriod"/>
            </a:pPr>
            <a:r>
              <a:rPr lang="en-US" dirty="0" smtClean="0">
                <a:solidFill>
                  <a:srgbClr val="D9D9D9"/>
                </a:solidFill>
                <a:latin typeface="Calibri"/>
              </a:rPr>
              <a:t>Interrupt/exception implies handled</a:t>
            </a:r>
          </a:p>
          <a:p>
            <a:pPr marL="342900" indent="-342900">
              <a:buFont typeface="+mj-lt"/>
              <a:buAutoNum type="arabicPeriod"/>
            </a:pPr>
            <a:r>
              <a:rPr lang="en-US" dirty="0" smtClean="0">
                <a:solidFill>
                  <a:prstClr val="black"/>
                </a:solidFill>
                <a:latin typeface="Calibri"/>
              </a:rPr>
              <a:t>Instruction not changed in the pipeline</a:t>
            </a:r>
            <a:endParaRPr lang="en-US" dirty="0">
              <a:solidFill>
                <a:prstClr val="black"/>
              </a:solidFill>
              <a:latin typeface="Calibri"/>
            </a:endParaRPr>
          </a:p>
        </p:txBody>
      </p:sp>
    </p:spTree>
    <p:extLst>
      <p:ext uri="{BB962C8B-B14F-4D97-AF65-F5344CB8AC3E}">
        <p14:creationId xmlns:p14="http://schemas.microsoft.com/office/powerpoint/2010/main" val="20644439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SPECS: dynamic invariant monitoring to create new introspection points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t>28</a:t>
            </a:fld>
            <a:endParaRPr lang="en-US"/>
          </a:p>
        </p:txBody>
      </p:sp>
      <p:sp>
        <p:nvSpPr>
          <p:cNvPr id="6" name="Process 5"/>
          <p:cNvSpPr/>
          <p:nvPr/>
        </p:nvSpPr>
        <p:spPr>
          <a:xfrm>
            <a:off x="3223948" y="3399026"/>
            <a:ext cx="2558161"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Rectangle 6"/>
          <p:cNvSpPr/>
          <p:nvPr/>
        </p:nvSpPr>
        <p:spPr>
          <a:xfrm>
            <a:off x="4691010" y="357529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8" name="Straight Connector 7"/>
          <p:cNvCxnSpPr>
            <a:stCxn id="7" idx="1"/>
          </p:cNvCxnSpPr>
          <p:nvPr/>
        </p:nvCxnSpPr>
        <p:spPr>
          <a:xfrm flipH="1">
            <a:off x="4443043" y="403249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a:endCxn id="7" idx="3"/>
          </p:cNvCxnSpPr>
          <p:nvPr/>
        </p:nvCxnSpPr>
        <p:spPr>
          <a:xfrm flipH="1" flipV="1">
            <a:off x="5314658" y="403249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Connector 9"/>
          <p:cNvSpPr/>
          <p:nvPr/>
        </p:nvSpPr>
        <p:spPr>
          <a:xfrm>
            <a:off x="4600718" y="3938900"/>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latin typeface="Tahoma"/>
              <a:cs typeface="Tahoma"/>
            </a:endParaRPr>
          </a:p>
        </p:txBody>
      </p:sp>
      <p:sp>
        <p:nvSpPr>
          <p:cNvPr id="11" name="Connector 10"/>
          <p:cNvSpPr/>
          <p:nvPr/>
        </p:nvSpPr>
        <p:spPr>
          <a:xfrm>
            <a:off x="5225758" y="3938239"/>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latin typeface="Tahoma"/>
              <a:cs typeface="Tahoma"/>
            </a:endParaRPr>
          </a:p>
        </p:txBody>
      </p:sp>
      <p:sp>
        <p:nvSpPr>
          <p:cNvPr id="12" name="Rectangle 11"/>
          <p:cNvSpPr/>
          <p:nvPr/>
        </p:nvSpPr>
        <p:spPr>
          <a:xfrm>
            <a:off x="3727027" y="5093174"/>
            <a:ext cx="1240222" cy="31049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solidFill>
                  <a:schemeClr val="bg1"/>
                </a:solidFill>
                <a:latin typeface="Tahoma"/>
                <a:cs typeface="Tahoma"/>
              </a:rPr>
              <a:t>Assertions</a:t>
            </a:r>
            <a:endParaRPr lang="en-US" sz="1600" dirty="0">
              <a:solidFill>
                <a:schemeClr val="bg1"/>
              </a:solidFill>
              <a:latin typeface="Tahoma"/>
              <a:cs typeface="Tahoma"/>
            </a:endParaRPr>
          </a:p>
        </p:txBody>
      </p:sp>
      <p:cxnSp>
        <p:nvCxnSpPr>
          <p:cNvPr id="13" name="Elbow Connector 12"/>
          <p:cNvCxnSpPr>
            <a:stCxn id="11" idx="5"/>
            <a:endCxn id="12" idx="3"/>
          </p:cNvCxnSpPr>
          <p:nvPr/>
        </p:nvCxnSpPr>
        <p:spPr>
          <a:xfrm rot="5400000">
            <a:off x="4598596" y="4469495"/>
            <a:ext cx="1147579" cy="410271"/>
          </a:xfrm>
          <a:prstGeom prst="bentConnector2">
            <a:avLst/>
          </a:prstGeom>
          <a:ln w="38100" cmpd="sng">
            <a:solidFill>
              <a:srgbClr val="00C6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726396" y="555642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16" name="Delay 15"/>
          <p:cNvSpPr/>
          <p:nvPr/>
        </p:nvSpPr>
        <p:spPr>
          <a:xfrm>
            <a:off x="3794429" y="363468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latin typeface="Tahoma"/>
              <a:cs typeface="Tahoma"/>
            </a:endParaRPr>
          </a:p>
        </p:txBody>
      </p:sp>
      <p:sp>
        <p:nvSpPr>
          <p:cNvPr id="17" name="Stored Data 16"/>
          <p:cNvSpPr/>
          <p:nvPr/>
        </p:nvSpPr>
        <p:spPr>
          <a:xfrm flipH="1">
            <a:off x="3794429" y="399080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latin typeface="Tahoma"/>
              <a:cs typeface="Tahoma"/>
            </a:endParaRPr>
          </a:p>
        </p:txBody>
      </p:sp>
      <p:sp>
        <p:nvSpPr>
          <p:cNvPr id="18" name="Manual Operation 17"/>
          <p:cNvSpPr/>
          <p:nvPr/>
        </p:nvSpPr>
        <p:spPr>
          <a:xfrm rot="16200000">
            <a:off x="3794107" y="390394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latin typeface="Tahoma"/>
              <a:cs typeface="Tahoma"/>
            </a:endParaRPr>
          </a:p>
        </p:txBody>
      </p:sp>
      <p:cxnSp>
        <p:nvCxnSpPr>
          <p:cNvPr id="19" name="Straight Connector 18"/>
          <p:cNvCxnSpPr/>
          <p:nvPr/>
        </p:nvCxnSpPr>
        <p:spPr>
          <a:xfrm flipH="1">
            <a:off x="3524475" y="373074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480936" y="390695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7" idx="3"/>
          </p:cNvCxnSpPr>
          <p:nvPr/>
        </p:nvCxnSpPr>
        <p:spPr>
          <a:xfrm flipV="1">
            <a:off x="3629428" y="407918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3"/>
          </p:cNvCxnSpPr>
          <p:nvPr/>
        </p:nvCxnSpPr>
        <p:spPr>
          <a:xfrm flipV="1">
            <a:off x="4023029" y="373946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549889" y="416661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629428" y="443519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3561003" y="434382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48429" y="442647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7" idx="1"/>
          </p:cNvCxnSpPr>
          <p:nvPr/>
        </p:nvCxnSpPr>
        <p:spPr>
          <a:xfrm flipV="1">
            <a:off x="4048429" y="407839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8" name="Explosion 2 27"/>
          <p:cNvSpPr/>
          <p:nvPr/>
        </p:nvSpPr>
        <p:spPr>
          <a:xfrm>
            <a:off x="3722462" y="425550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Tahoma"/>
              <a:cs typeface="Tahoma"/>
            </a:endParaRPr>
          </a:p>
        </p:txBody>
      </p:sp>
      <p:sp>
        <p:nvSpPr>
          <p:cNvPr id="31" name="Rectangle 30"/>
          <p:cNvSpPr/>
          <p:nvPr/>
        </p:nvSpPr>
        <p:spPr>
          <a:xfrm>
            <a:off x="3223948" y="2159519"/>
            <a:ext cx="2558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rgbClr val="000000"/>
                </a:solidFill>
                <a:latin typeface="Tahoma"/>
                <a:cs typeface="Tahoma"/>
              </a:rPr>
              <a:t>Software</a:t>
            </a:r>
            <a:endParaRPr lang="en-US" sz="1600" dirty="0">
              <a:solidFill>
                <a:srgbClr val="000000"/>
              </a:solidFill>
              <a:latin typeface="Tahoma"/>
              <a:cs typeface="Tahoma"/>
            </a:endParaRPr>
          </a:p>
        </p:txBody>
      </p:sp>
      <p:sp>
        <p:nvSpPr>
          <p:cNvPr id="32" name="Rectangle 31"/>
          <p:cNvSpPr/>
          <p:nvPr/>
        </p:nvSpPr>
        <p:spPr>
          <a:xfrm>
            <a:off x="4778518" y="2159519"/>
            <a:ext cx="1003592" cy="673894"/>
          </a:xfrm>
          <a:prstGeom prst="rect">
            <a:avLst/>
          </a:prstGeom>
          <a:noFill/>
          <a:ln>
            <a:solidFill>
              <a:schemeClr val="tx1"/>
            </a:solidFill>
            <a:prstDash val="dash"/>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latin typeface="Tahoma"/>
                <a:cs typeface="Tahoma"/>
              </a:rPr>
              <a:t>Recovery</a:t>
            </a:r>
          </a:p>
          <a:p>
            <a:pPr algn="ctr"/>
            <a:r>
              <a:rPr lang="en-US" sz="1600" dirty="0" smtClean="0">
                <a:solidFill>
                  <a:srgbClr val="000000"/>
                </a:solidFill>
                <a:latin typeface="Tahoma"/>
                <a:cs typeface="Tahoma"/>
              </a:rPr>
              <a:t>Repair</a:t>
            </a:r>
            <a:endParaRPr lang="en-US" sz="1600" dirty="0">
              <a:solidFill>
                <a:srgbClr val="000000"/>
              </a:solidFill>
              <a:latin typeface="Tahoma"/>
              <a:cs typeface="Tahoma"/>
            </a:endParaRPr>
          </a:p>
        </p:txBody>
      </p:sp>
      <p:sp>
        <p:nvSpPr>
          <p:cNvPr id="33" name="Rectangle 32"/>
          <p:cNvSpPr/>
          <p:nvPr/>
        </p:nvSpPr>
        <p:spPr>
          <a:xfrm>
            <a:off x="3223948" y="2159519"/>
            <a:ext cx="2558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4" name="Elbow Connector 33"/>
          <p:cNvCxnSpPr/>
          <p:nvPr/>
        </p:nvCxnSpPr>
        <p:spPr>
          <a:xfrm rot="5400000">
            <a:off x="3874666" y="3107257"/>
            <a:ext cx="547688" cy="1"/>
          </a:xfrm>
          <a:prstGeom prst="bentConnector3">
            <a:avLst>
              <a:gd name="adj1" fmla="val 50000"/>
            </a:avLst>
          </a:prstGeom>
          <a:ln w="38100" cmpd="sng">
            <a:solidFill>
              <a:srgbClr val="00C6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951272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SPECS: dynamic invariant monitoring to create new introspection points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29</a:t>
            </a:fld>
            <a:endParaRPr lang="en-US">
              <a:solidFill>
                <a:prstClr val="black">
                  <a:tint val="75000"/>
                </a:prstClr>
              </a:solidFill>
              <a:latin typeface="Calibri"/>
            </a:endParaRPr>
          </a:p>
        </p:txBody>
      </p:sp>
      <p:sp>
        <p:nvSpPr>
          <p:cNvPr id="6" name="Process 5"/>
          <p:cNvSpPr/>
          <p:nvPr/>
        </p:nvSpPr>
        <p:spPr>
          <a:xfrm>
            <a:off x="3223948" y="3399026"/>
            <a:ext cx="2558161"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7" name="Rectangle 6"/>
          <p:cNvSpPr/>
          <p:nvPr/>
        </p:nvSpPr>
        <p:spPr>
          <a:xfrm>
            <a:off x="4691010" y="357529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8" name="Straight Connector 7"/>
          <p:cNvCxnSpPr>
            <a:stCxn id="7" idx="1"/>
          </p:cNvCxnSpPr>
          <p:nvPr/>
        </p:nvCxnSpPr>
        <p:spPr>
          <a:xfrm flipH="1">
            <a:off x="4443043" y="403249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a:endCxn id="7" idx="3"/>
          </p:cNvCxnSpPr>
          <p:nvPr/>
        </p:nvCxnSpPr>
        <p:spPr>
          <a:xfrm flipH="1" flipV="1">
            <a:off x="5314658" y="403249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Connector 9"/>
          <p:cNvSpPr/>
          <p:nvPr/>
        </p:nvSpPr>
        <p:spPr>
          <a:xfrm>
            <a:off x="4600718" y="3938900"/>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11" name="Connector 10"/>
          <p:cNvSpPr/>
          <p:nvPr/>
        </p:nvSpPr>
        <p:spPr>
          <a:xfrm>
            <a:off x="5225758" y="3938239"/>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12" name="Rectangle 11"/>
          <p:cNvSpPr/>
          <p:nvPr/>
        </p:nvSpPr>
        <p:spPr>
          <a:xfrm>
            <a:off x="3727027" y="5093174"/>
            <a:ext cx="1240222" cy="31049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solidFill>
                  <a:prstClr val="white"/>
                </a:solidFill>
                <a:latin typeface="Tahoma"/>
                <a:cs typeface="Tahoma"/>
              </a:rPr>
              <a:t>Assertions</a:t>
            </a:r>
            <a:endParaRPr lang="en-US" sz="1600" dirty="0">
              <a:solidFill>
                <a:prstClr val="white"/>
              </a:solidFill>
              <a:latin typeface="Tahoma"/>
              <a:cs typeface="Tahoma"/>
            </a:endParaRPr>
          </a:p>
        </p:txBody>
      </p:sp>
      <p:cxnSp>
        <p:nvCxnSpPr>
          <p:cNvPr id="14" name="Elbow Connector 13"/>
          <p:cNvCxnSpPr>
            <a:stCxn id="12" idx="1"/>
            <a:endCxn id="10" idx="3"/>
          </p:cNvCxnSpPr>
          <p:nvPr/>
        </p:nvCxnSpPr>
        <p:spPr>
          <a:xfrm rot="10800000" flipH="1">
            <a:off x="3727026" y="4101502"/>
            <a:ext cx="899729" cy="1146918"/>
          </a:xfrm>
          <a:prstGeom prst="bentConnector4">
            <a:avLst>
              <a:gd name="adj1" fmla="val -25408"/>
              <a:gd name="adj2" fmla="val 28976"/>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726396" y="555642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16" name="Delay 15"/>
          <p:cNvSpPr/>
          <p:nvPr/>
        </p:nvSpPr>
        <p:spPr>
          <a:xfrm>
            <a:off x="3794429" y="363468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17" name="Stored Data 16"/>
          <p:cNvSpPr/>
          <p:nvPr/>
        </p:nvSpPr>
        <p:spPr>
          <a:xfrm flipH="1">
            <a:off x="3794429" y="399080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18" name="Manual Operation 17"/>
          <p:cNvSpPr/>
          <p:nvPr/>
        </p:nvSpPr>
        <p:spPr>
          <a:xfrm rot="16200000">
            <a:off x="3794107" y="390394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19" name="Straight Connector 18"/>
          <p:cNvCxnSpPr/>
          <p:nvPr/>
        </p:nvCxnSpPr>
        <p:spPr>
          <a:xfrm flipH="1">
            <a:off x="3524475" y="373074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480936" y="390695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7" idx="3"/>
          </p:cNvCxnSpPr>
          <p:nvPr/>
        </p:nvCxnSpPr>
        <p:spPr>
          <a:xfrm flipV="1">
            <a:off x="3629428" y="407918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3"/>
          </p:cNvCxnSpPr>
          <p:nvPr/>
        </p:nvCxnSpPr>
        <p:spPr>
          <a:xfrm flipV="1">
            <a:off x="4023029" y="373946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549889" y="416661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629428" y="443519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3561003" y="434382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48429" y="442647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7" idx="1"/>
          </p:cNvCxnSpPr>
          <p:nvPr/>
        </p:nvCxnSpPr>
        <p:spPr>
          <a:xfrm flipV="1">
            <a:off x="4048429" y="407839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8" name="Explosion 2 27"/>
          <p:cNvSpPr/>
          <p:nvPr/>
        </p:nvSpPr>
        <p:spPr>
          <a:xfrm>
            <a:off x="3722462" y="425550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Tahoma"/>
              <a:cs typeface="Tahoma"/>
            </a:endParaRPr>
          </a:p>
        </p:txBody>
      </p:sp>
      <p:cxnSp>
        <p:nvCxnSpPr>
          <p:cNvPr id="30" name="Elbow Connector 29"/>
          <p:cNvCxnSpPr>
            <a:stCxn id="12" idx="1"/>
            <a:endCxn id="15" idx="1"/>
          </p:cNvCxnSpPr>
          <p:nvPr/>
        </p:nvCxnSpPr>
        <p:spPr>
          <a:xfrm rot="10800000" flipV="1">
            <a:off x="3726397" y="5248419"/>
            <a:ext cx="631" cy="463249"/>
          </a:xfrm>
          <a:prstGeom prst="bentConnector3">
            <a:avLst>
              <a:gd name="adj1" fmla="val 36328209"/>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3223948" y="2159519"/>
            <a:ext cx="2558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rgbClr val="000000"/>
                </a:solidFill>
                <a:latin typeface="Tahoma"/>
                <a:cs typeface="Tahoma"/>
              </a:rPr>
              <a:t>Software</a:t>
            </a:r>
            <a:endParaRPr lang="en-US" sz="1600" dirty="0">
              <a:solidFill>
                <a:srgbClr val="000000"/>
              </a:solidFill>
              <a:latin typeface="Tahoma"/>
              <a:cs typeface="Tahoma"/>
            </a:endParaRPr>
          </a:p>
        </p:txBody>
      </p:sp>
      <p:sp>
        <p:nvSpPr>
          <p:cNvPr id="32" name="Rectangle 31"/>
          <p:cNvSpPr/>
          <p:nvPr/>
        </p:nvSpPr>
        <p:spPr>
          <a:xfrm>
            <a:off x="4778518" y="2159519"/>
            <a:ext cx="1003592" cy="673894"/>
          </a:xfrm>
          <a:prstGeom prst="rect">
            <a:avLst/>
          </a:prstGeom>
          <a:noFill/>
          <a:ln>
            <a:solidFill>
              <a:schemeClr val="tx1"/>
            </a:solidFill>
            <a:prstDash val="dash"/>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latin typeface="Tahoma"/>
                <a:cs typeface="Tahoma"/>
              </a:rPr>
              <a:t>Recovery</a:t>
            </a:r>
          </a:p>
          <a:p>
            <a:pPr algn="ctr"/>
            <a:r>
              <a:rPr lang="en-US" sz="1600" dirty="0" smtClean="0">
                <a:solidFill>
                  <a:srgbClr val="000000"/>
                </a:solidFill>
                <a:latin typeface="Tahoma"/>
                <a:cs typeface="Tahoma"/>
              </a:rPr>
              <a:t>Repair</a:t>
            </a:r>
            <a:endParaRPr lang="en-US" sz="1600" dirty="0">
              <a:solidFill>
                <a:srgbClr val="000000"/>
              </a:solidFill>
              <a:latin typeface="Tahoma"/>
              <a:cs typeface="Tahoma"/>
            </a:endParaRPr>
          </a:p>
        </p:txBody>
      </p:sp>
      <p:sp>
        <p:nvSpPr>
          <p:cNvPr id="33" name="Rectangle 32"/>
          <p:cNvSpPr/>
          <p:nvPr/>
        </p:nvSpPr>
        <p:spPr>
          <a:xfrm>
            <a:off x="3223948" y="2159519"/>
            <a:ext cx="2558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Tree>
    <p:extLst>
      <p:ext uri="{BB962C8B-B14F-4D97-AF65-F5344CB8AC3E}">
        <p14:creationId xmlns:p14="http://schemas.microsoft.com/office/powerpoint/2010/main" val="11120506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Architectural success leads to increased complexity</a:t>
            </a:r>
            <a:endParaRPr lang="en-US" sz="3600" dirty="0"/>
          </a:p>
        </p:txBody>
      </p:sp>
      <p:pic>
        <p:nvPicPr>
          <p:cNvPr id="6" name="Picture 5" descr="386DieSho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065435"/>
            <a:ext cx="2217077" cy="2285357"/>
          </a:xfrm>
          <a:prstGeom prst="rect">
            <a:avLst/>
          </a:prstGeom>
        </p:spPr>
      </p:pic>
      <p:cxnSp>
        <p:nvCxnSpPr>
          <p:cNvPr id="8" name="Straight Arrow Connector 7"/>
          <p:cNvCxnSpPr/>
          <p:nvPr/>
        </p:nvCxnSpPr>
        <p:spPr>
          <a:xfrm>
            <a:off x="2802870" y="4208114"/>
            <a:ext cx="1145966" cy="0"/>
          </a:xfrm>
          <a:prstGeom prst="straightConnector1">
            <a:avLst/>
          </a:prstGeom>
          <a:ln w="114300" cap="rnd"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 name="Slide Number Placeholder 10"/>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3</a:t>
            </a:fld>
            <a:endParaRPr lang="en-US">
              <a:solidFill>
                <a:prstClr val="black">
                  <a:tint val="75000"/>
                </a:prstClr>
              </a:solidFill>
              <a:latin typeface="Calibri"/>
            </a:endParaRPr>
          </a:p>
        </p:txBody>
      </p:sp>
      <p:sp>
        <p:nvSpPr>
          <p:cNvPr id="3" name="TextBox 2"/>
          <p:cNvSpPr txBox="1"/>
          <p:nvPr/>
        </p:nvSpPr>
        <p:spPr>
          <a:xfrm>
            <a:off x="457201" y="5398806"/>
            <a:ext cx="2217076" cy="646331"/>
          </a:xfrm>
          <a:prstGeom prst="rect">
            <a:avLst/>
          </a:prstGeom>
          <a:noFill/>
        </p:spPr>
        <p:txBody>
          <a:bodyPr wrap="square" rtlCol="0">
            <a:spAutoFit/>
          </a:bodyPr>
          <a:lstStyle/>
          <a:p>
            <a:pPr algn="ctr"/>
            <a:r>
              <a:rPr lang="en-US" dirty="0" smtClean="0"/>
              <a:t>1985</a:t>
            </a:r>
          </a:p>
          <a:p>
            <a:pPr algn="ctr"/>
            <a:r>
              <a:rPr lang="en-US" dirty="0" smtClean="0"/>
              <a:t>.3M Transistors</a:t>
            </a:r>
            <a:endParaRPr lang="en-US" dirty="0"/>
          </a:p>
        </p:txBody>
      </p:sp>
      <p:sp>
        <p:nvSpPr>
          <p:cNvPr id="9" name="TextBox 8"/>
          <p:cNvSpPr txBox="1"/>
          <p:nvPr/>
        </p:nvSpPr>
        <p:spPr>
          <a:xfrm>
            <a:off x="4085410" y="5398806"/>
            <a:ext cx="4601389" cy="646331"/>
          </a:xfrm>
          <a:prstGeom prst="rect">
            <a:avLst/>
          </a:prstGeom>
          <a:noFill/>
        </p:spPr>
        <p:txBody>
          <a:bodyPr wrap="square" rtlCol="0">
            <a:spAutoFit/>
          </a:bodyPr>
          <a:lstStyle/>
          <a:p>
            <a:pPr algn="ctr"/>
            <a:r>
              <a:rPr lang="en-US" dirty="0" smtClean="0"/>
              <a:t>2012</a:t>
            </a:r>
          </a:p>
          <a:p>
            <a:pPr algn="ctr"/>
            <a:r>
              <a:rPr lang="en-US" dirty="0" smtClean="0"/>
              <a:t>1,400M Transistors</a:t>
            </a:r>
            <a:endParaRPr lang="en-US" dirty="0"/>
          </a:p>
        </p:txBody>
      </p:sp>
      <p:pic>
        <p:nvPicPr>
          <p:cNvPr id="4" name="Picture 3" descr="ivyBridge.png"/>
          <p:cNvPicPr>
            <a:picLocks noChangeAspect="1"/>
          </p:cNvPicPr>
          <p:nvPr/>
        </p:nvPicPr>
        <p:blipFill rotWithShape="1">
          <a:blip r:embed="rId4">
            <a:extLst>
              <a:ext uri="{28A0092B-C50C-407E-A947-70E740481C1C}">
                <a14:useLocalDpi xmlns:a14="http://schemas.microsoft.com/office/drawing/2010/main" val="0"/>
              </a:ext>
            </a:extLst>
          </a:blip>
          <a:srcRect l="798" t="1815" r="699" b="1440"/>
          <a:stretch/>
        </p:blipFill>
        <p:spPr>
          <a:xfrm>
            <a:off x="4095609" y="3251989"/>
            <a:ext cx="4591191" cy="1912249"/>
          </a:xfrm>
          <a:prstGeom prst="rect">
            <a:avLst/>
          </a:prstGeom>
        </p:spPr>
      </p:pic>
    </p:spTree>
    <p:extLst>
      <p:ext uri="{BB962C8B-B14F-4D97-AF65-F5344CB8AC3E}">
        <p14:creationId xmlns:p14="http://schemas.microsoft.com/office/powerpoint/2010/main" val="1331098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SPECS: dynamic invariant monitoring to create new introspection points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30</a:t>
            </a:fld>
            <a:endParaRPr lang="en-US">
              <a:solidFill>
                <a:prstClr val="black">
                  <a:tint val="75000"/>
                </a:prstClr>
              </a:solidFill>
              <a:latin typeface="Calibri"/>
            </a:endParaRPr>
          </a:p>
        </p:txBody>
      </p:sp>
      <p:sp>
        <p:nvSpPr>
          <p:cNvPr id="6" name="Process 5"/>
          <p:cNvSpPr/>
          <p:nvPr/>
        </p:nvSpPr>
        <p:spPr>
          <a:xfrm>
            <a:off x="3223948" y="3399026"/>
            <a:ext cx="2558161"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7" name="Rectangle 6"/>
          <p:cNvSpPr/>
          <p:nvPr/>
        </p:nvSpPr>
        <p:spPr>
          <a:xfrm>
            <a:off x="4691010" y="357529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8" name="Straight Connector 7"/>
          <p:cNvCxnSpPr>
            <a:stCxn id="7" idx="1"/>
          </p:cNvCxnSpPr>
          <p:nvPr/>
        </p:nvCxnSpPr>
        <p:spPr>
          <a:xfrm flipH="1">
            <a:off x="4443043" y="403249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a:endCxn id="7" idx="3"/>
          </p:cNvCxnSpPr>
          <p:nvPr/>
        </p:nvCxnSpPr>
        <p:spPr>
          <a:xfrm flipH="1" flipV="1">
            <a:off x="5314658" y="403249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Connector 9"/>
          <p:cNvSpPr/>
          <p:nvPr/>
        </p:nvSpPr>
        <p:spPr>
          <a:xfrm>
            <a:off x="4600718" y="3938900"/>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11" name="Connector 10"/>
          <p:cNvSpPr/>
          <p:nvPr/>
        </p:nvSpPr>
        <p:spPr>
          <a:xfrm>
            <a:off x="5225758" y="3938239"/>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12" name="Rectangle 11"/>
          <p:cNvSpPr/>
          <p:nvPr/>
        </p:nvSpPr>
        <p:spPr>
          <a:xfrm>
            <a:off x="3727027" y="5093174"/>
            <a:ext cx="1240222" cy="31049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solidFill>
                  <a:prstClr val="white"/>
                </a:solidFill>
                <a:latin typeface="Tahoma"/>
                <a:cs typeface="Tahoma"/>
              </a:rPr>
              <a:t>Assertions</a:t>
            </a:r>
            <a:endParaRPr lang="en-US" sz="1600" dirty="0">
              <a:solidFill>
                <a:prstClr val="white"/>
              </a:solidFill>
              <a:latin typeface="Tahoma"/>
              <a:cs typeface="Tahoma"/>
            </a:endParaRPr>
          </a:p>
        </p:txBody>
      </p:sp>
      <p:sp>
        <p:nvSpPr>
          <p:cNvPr id="15" name="Rectangle 14"/>
          <p:cNvSpPr/>
          <p:nvPr/>
        </p:nvSpPr>
        <p:spPr>
          <a:xfrm>
            <a:off x="3726396" y="555642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16" name="Delay 15"/>
          <p:cNvSpPr/>
          <p:nvPr/>
        </p:nvSpPr>
        <p:spPr>
          <a:xfrm>
            <a:off x="3794429" y="363468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17" name="Stored Data 16"/>
          <p:cNvSpPr/>
          <p:nvPr/>
        </p:nvSpPr>
        <p:spPr>
          <a:xfrm flipH="1">
            <a:off x="3794429" y="399080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18" name="Manual Operation 17"/>
          <p:cNvSpPr/>
          <p:nvPr/>
        </p:nvSpPr>
        <p:spPr>
          <a:xfrm rot="16200000">
            <a:off x="3794107" y="390394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19" name="Straight Connector 18"/>
          <p:cNvCxnSpPr/>
          <p:nvPr/>
        </p:nvCxnSpPr>
        <p:spPr>
          <a:xfrm flipH="1">
            <a:off x="3524475" y="373074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480936" y="390695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7" idx="3"/>
          </p:cNvCxnSpPr>
          <p:nvPr/>
        </p:nvCxnSpPr>
        <p:spPr>
          <a:xfrm flipV="1">
            <a:off x="3629428" y="407918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3"/>
          </p:cNvCxnSpPr>
          <p:nvPr/>
        </p:nvCxnSpPr>
        <p:spPr>
          <a:xfrm flipV="1">
            <a:off x="4023029" y="373946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549889" y="416661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629428" y="443519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3561003" y="434382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48429" y="442647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7" idx="1"/>
          </p:cNvCxnSpPr>
          <p:nvPr/>
        </p:nvCxnSpPr>
        <p:spPr>
          <a:xfrm flipV="1">
            <a:off x="4048429" y="407839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8" name="Explosion 2 27"/>
          <p:cNvSpPr/>
          <p:nvPr/>
        </p:nvSpPr>
        <p:spPr>
          <a:xfrm>
            <a:off x="3722462" y="425550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Tahoma"/>
              <a:cs typeface="Tahoma"/>
            </a:endParaRPr>
          </a:p>
        </p:txBody>
      </p:sp>
      <p:cxnSp>
        <p:nvCxnSpPr>
          <p:cNvPr id="29" name="Elbow Connector 28"/>
          <p:cNvCxnSpPr>
            <a:stCxn id="15" idx="3"/>
          </p:cNvCxnSpPr>
          <p:nvPr/>
        </p:nvCxnSpPr>
        <p:spPr>
          <a:xfrm flipV="1">
            <a:off x="4966618" y="2833413"/>
            <a:ext cx="680025" cy="2878256"/>
          </a:xfrm>
          <a:prstGeom prst="bentConnector2">
            <a:avLst/>
          </a:prstGeom>
          <a:ln w="38100" cmpd="sng">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3223948" y="2159519"/>
            <a:ext cx="2558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rgbClr val="000000"/>
                </a:solidFill>
                <a:latin typeface="Tahoma"/>
                <a:cs typeface="Tahoma"/>
              </a:rPr>
              <a:t>Software</a:t>
            </a:r>
            <a:endParaRPr lang="en-US" sz="1600" dirty="0">
              <a:solidFill>
                <a:srgbClr val="000000"/>
              </a:solidFill>
              <a:latin typeface="Tahoma"/>
              <a:cs typeface="Tahoma"/>
            </a:endParaRPr>
          </a:p>
        </p:txBody>
      </p:sp>
      <p:sp>
        <p:nvSpPr>
          <p:cNvPr id="32" name="Rectangle 31"/>
          <p:cNvSpPr/>
          <p:nvPr/>
        </p:nvSpPr>
        <p:spPr>
          <a:xfrm>
            <a:off x="4778518" y="2159519"/>
            <a:ext cx="1003592" cy="673894"/>
          </a:xfrm>
          <a:prstGeom prst="rect">
            <a:avLst/>
          </a:prstGeom>
          <a:noFill/>
          <a:ln>
            <a:solidFill>
              <a:schemeClr val="tx1"/>
            </a:solidFill>
            <a:prstDash val="dash"/>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latin typeface="Tahoma"/>
                <a:cs typeface="Tahoma"/>
              </a:rPr>
              <a:t>Recovery</a:t>
            </a:r>
          </a:p>
          <a:p>
            <a:pPr algn="ctr"/>
            <a:r>
              <a:rPr lang="en-US" sz="1600" dirty="0" smtClean="0">
                <a:solidFill>
                  <a:srgbClr val="000000"/>
                </a:solidFill>
                <a:latin typeface="Tahoma"/>
                <a:cs typeface="Tahoma"/>
              </a:rPr>
              <a:t>Repair</a:t>
            </a:r>
            <a:endParaRPr lang="en-US" sz="1600" dirty="0">
              <a:solidFill>
                <a:srgbClr val="000000"/>
              </a:solidFill>
              <a:latin typeface="Tahoma"/>
              <a:cs typeface="Tahoma"/>
            </a:endParaRPr>
          </a:p>
        </p:txBody>
      </p:sp>
      <p:sp>
        <p:nvSpPr>
          <p:cNvPr id="33" name="Rectangle 32"/>
          <p:cNvSpPr/>
          <p:nvPr/>
        </p:nvSpPr>
        <p:spPr>
          <a:xfrm>
            <a:off x="3223948" y="2159519"/>
            <a:ext cx="2558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Tree>
    <p:extLst>
      <p:ext uri="{BB962C8B-B14F-4D97-AF65-F5344CB8AC3E}">
        <p14:creationId xmlns:p14="http://schemas.microsoft.com/office/powerpoint/2010/main" val="111205066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SPECS: dynamic invariant monitoring to create new introspection points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31</a:t>
            </a:fld>
            <a:endParaRPr lang="en-US">
              <a:solidFill>
                <a:prstClr val="black">
                  <a:tint val="75000"/>
                </a:prstClr>
              </a:solidFill>
              <a:latin typeface="Calibri"/>
            </a:endParaRPr>
          </a:p>
        </p:txBody>
      </p:sp>
      <p:sp>
        <p:nvSpPr>
          <p:cNvPr id="6" name="Process 5"/>
          <p:cNvSpPr/>
          <p:nvPr/>
        </p:nvSpPr>
        <p:spPr>
          <a:xfrm>
            <a:off x="3223948" y="3399026"/>
            <a:ext cx="2558161"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7" name="Rectangle 6"/>
          <p:cNvSpPr/>
          <p:nvPr/>
        </p:nvSpPr>
        <p:spPr>
          <a:xfrm>
            <a:off x="4691010" y="357529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8" name="Straight Connector 7"/>
          <p:cNvCxnSpPr>
            <a:stCxn id="7" idx="1"/>
          </p:cNvCxnSpPr>
          <p:nvPr/>
        </p:nvCxnSpPr>
        <p:spPr>
          <a:xfrm flipH="1">
            <a:off x="4443043" y="403249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a:endCxn id="7" idx="3"/>
          </p:cNvCxnSpPr>
          <p:nvPr/>
        </p:nvCxnSpPr>
        <p:spPr>
          <a:xfrm flipH="1" flipV="1">
            <a:off x="5314658" y="403249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Connector 9"/>
          <p:cNvSpPr/>
          <p:nvPr/>
        </p:nvSpPr>
        <p:spPr>
          <a:xfrm>
            <a:off x="4600718" y="3938900"/>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11" name="Connector 10"/>
          <p:cNvSpPr/>
          <p:nvPr/>
        </p:nvSpPr>
        <p:spPr>
          <a:xfrm>
            <a:off x="5225758" y="3938239"/>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12" name="Rectangle 11"/>
          <p:cNvSpPr/>
          <p:nvPr/>
        </p:nvSpPr>
        <p:spPr>
          <a:xfrm>
            <a:off x="3727027" y="5093174"/>
            <a:ext cx="1240222" cy="31049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solidFill>
                  <a:prstClr val="white"/>
                </a:solidFill>
                <a:latin typeface="Tahoma"/>
                <a:cs typeface="Tahoma"/>
              </a:rPr>
              <a:t>Assertions</a:t>
            </a:r>
            <a:endParaRPr lang="en-US" sz="1600" dirty="0">
              <a:solidFill>
                <a:prstClr val="white"/>
              </a:solidFill>
              <a:latin typeface="Tahoma"/>
              <a:cs typeface="Tahoma"/>
            </a:endParaRPr>
          </a:p>
        </p:txBody>
      </p:sp>
      <p:cxnSp>
        <p:nvCxnSpPr>
          <p:cNvPr id="13" name="Elbow Connector 12"/>
          <p:cNvCxnSpPr>
            <a:stCxn id="11" idx="5"/>
            <a:endCxn id="12" idx="3"/>
          </p:cNvCxnSpPr>
          <p:nvPr/>
        </p:nvCxnSpPr>
        <p:spPr>
          <a:xfrm rot="5400000">
            <a:off x="4598596" y="4469495"/>
            <a:ext cx="1147579" cy="410271"/>
          </a:xfrm>
          <a:prstGeom prst="bentConnector2">
            <a:avLst/>
          </a:prstGeom>
          <a:ln w="38100" cmpd="sng">
            <a:solidFill>
              <a:srgbClr val="00C6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726396" y="555642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16" name="Delay 15"/>
          <p:cNvSpPr/>
          <p:nvPr/>
        </p:nvSpPr>
        <p:spPr>
          <a:xfrm>
            <a:off x="3794429" y="363468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17" name="Stored Data 16"/>
          <p:cNvSpPr/>
          <p:nvPr/>
        </p:nvSpPr>
        <p:spPr>
          <a:xfrm flipH="1">
            <a:off x="3794429" y="399080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18" name="Manual Operation 17"/>
          <p:cNvSpPr/>
          <p:nvPr/>
        </p:nvSpPr>
        <p:spPr>
          <a:xfrm rot="16200000">
            <a:off x="3794107" y="390394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19" name="Straight Connector 18"/>
          <p:cNvCxnSpPr/>
          <p:nvPr/>
        </p:nvCxnSpPr>
        <p:spPr>
          <a:xfrm flipH="1">
            <a:off x="3524475" y="373074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480936" y="390695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7" idx="3"/>
          </p:cNvCxnSpPr>
          <p:nvPr/>
        </p:nvCxnSpPr>
        <p:spPr>
          <a:xfrm flipV="1">
            <a:off x="3629428" y="407918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3"/>
          </p:cNvCxnSpPr>
          <p:nvPr/>
        </p:nvCxnSpPr>
        <p:spPr>
          <a:xfrm flipV="1">
            <a:off x="4023029" y="373946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549889" y="416661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629428" y="443519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3561003" y="434382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48429" y="442647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7" idx="1"/>
          </p:cNvCxnSpPr>
          <p:nvPr/>
        </p:nvCxnSpPr>
        <p:spPr>
          <a:xfrm flipV="1">
            <a:off x="4048429" y="407839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8" name="Explosion 2 27"/>
          <p:cNvSpPr/>
          <p:nvPr/>
        </p:nvSpPr>
        <p:spPr>
          <a:xfrm>
            <a:off x="3722462" y="425550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31" name="Rectangle 30"/>
          <p:cNvSpPr/>
          <p:nvPr/>
        </p:nvSpPr>
        <p:spPr>
          <a:xfrm>
            <a:off x="3223948" y="2159519"/>
            <a:ext cx="2558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rgbClr val="000000"/>
                </a:solidFill>
                <a:latin typeface="Tahoma"/>
                <a:cs typeface="Tahoma"/>
              </a:rPr>
              <a:t>Software</a:t>
            </a:r>
            <a:endParaRPr lang="en-US" sz="1600" dirty="0">
              <a:solidFill>
                <a:srgbClr val="000000"/>
              </a:solidFill>
              <a:latin typeface="Tahoma"/>
              <a:cs typeface="Tahoma"/>
            </a:endParaRPr>
          </a:p>
        </p:txBody>
      </p:sp>
      <p:sp>
        <p:nvSpPr>
          <p:cNvPr id="32" name="Rectangle 31"/>
          <p:cNvSpPr/>
          <p:nvPr/>
        </p:nvSpPr>
        <p:spPr>
          <a:xfrm>
            <a:off x="4778518" y="2159519"/>
            <a:ext cx="1003592" cy="673894"/>
          </a:xfrm>
          <a:prstGeom prst="rect">
            <a:avLst/>
          </a:prstGeom>
          <a:noFill/>
          <a:ln>
            <a:solidFill>
              <a:schemeClr val="tx1"/>
            </a:solidFill>
            <a:prstDash val="dash"/>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latin typeface="Tahoma"/>
                <a:cs typeface="Tahoma"/>
              </a:rPr>
              <a:t>Recovery</a:t>
            </a:r>
          </a:p>
          <a:p>
            <a:pPr algn="ctr"/>
            <a:r>
              <a:rPr lang="en-US" sz="1600" dirty="0" smtClean="0">
                <a:solidFill>
                  <a:srgbClr val="000000"/>
                </a:solidFill>
                <a:latin typeface="Tahoma"/>
                <a:cs typeface="Tahoma"/>
              </a:rPr>
              <a:t>Repair</a:t>
            </a:r>
            <a:endParaRPr lang="en-US" sz="1600" dirty="0">
              <a:solidFill>
                <a:srgbClr val="000000"/>
              </a:solidFill>
              <a:latin typeface="Tahoma"/>
              <a:cs typeface="Tahoma"/>
            </a:endParaRPr>
          </a:p>
        </p:txBody>
      </p:sp>
      <p:sp>
        <p:nvSpPr>
          <p:cNvPr id="33" name="Rectangle 32"/>
          <p:cNvSpPr/>
          <p:nvPr/>
        </p:nvSpPr>
        <p:spPr>
          <a:xfrm>
            <a:off x="3223948" y="2159519"/>
            <a:ext cx="2558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cxnSp>
        <p:nvCxnSpPr>
          <p:cNvPr id="34" name="Elbow Connector 33"/>
          <p:cNvCxnSpPr/>
          <p:nvPr/>
        </p:nvCxnSpPr>
        <p:spPr>
          <a:xfrm rot="5400000">
            <a:off x="5091423" y="3107257"/>
            <a:ext cx="547688" cy="1"/>
          </a:xfrm>
          <a:prstGeom prst="bentConnector3">
            <a:avLst>
              <a:gd name="adj1" fmla="val 50000"/>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30598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SPECS: dynamic invariant monitoring to create new introspection points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32</a:t>
            </a:fld>
            <a:endParaRPr lang="en-US">
              <a:solidFill>
                <a:prstClr val="black">
                  <a:tint val="75000"/>
                </a:prstClr>
              </a:solidFill>
              <a:latin typeface="Calibri"/>
            </a:endParaRPr>
          </a:p>
        </p:txBody>
      </p:sp>
      <p:sp>
        <p:nvSpPr>
          <p:cNvPr id="6" name="Process 5"/>
          <p:cNvSpPr/>
          <p:nvPr/>
        </p:nvSpPr>
        <p:spPr>
          <a:xfrm>
            <a:off x="3223948" y="3399026"/>
            <a:ext cx="2558161" cy="2590981"/>
          </a:xfrm>
          <a:prstGeom prst="flowChartProcess">
            <a:avLst/>
          </a:prstGeom>
          <a:ln>
            <a:solidFill>
              <a:srgbClr val="000000"/>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prstClr val="black"/>
              </a:solidFill>
              <a:latin typeface="Calibri"/>
            </a:endParaRPr>
          </a:p>
        </p:txBody>
      </p:sp>
      <p:sp>
        <p:nvSpPr>
          <p:cNvPr id="7" name="Rectangle 6"/>
          <p:cNvSpPr/>
          <p:nvPr/>
        </p:nvSpPr>
        <p:spPr>
          <a:xfrm>
            <a:off x="4691010" y="3575294"/>
            <a:ext cx="623648"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ISA</a:t>
            </a:r>
          </a:p>
          <a:p>
            <a:pPr algn="ctr"/>
            <a:r>
              <a:rPr lang="en-US" sz="1600" dirty="0" smtClean="0">
                <a:solidFill>
                  <a:srgbClr val="000000"/>
                </a:solidFill>
                <a:latin typeface="Tahoma"/>
                <a:cs typeface="Tahoma"/>
              </a:rPr>
              <a:t>state</a:t>
            </a:r>
            <a:endParaRPr lang="en-US" sz="1600" dirty="0">
              <a:solidFill>
                <a:srgbClr val="000000"/>
              </a:solidFill>
              <a:latin typeface="Tahoma"/>
              <a:cs typeface="Tahoma"/>
            </a:endParaRPr>
          </a:p>
        </p:txBody>
      </p:sp>
      <p:cxnSp>
        <p:nvCxnSpPr>
          <p:cNvPr id="8" name="Straight Connector 7"/>
          <p:cNvCxnSpPr>
            <a:stCxn id="7" idx="1"/>
          </p:cNvCxnSpPr>
          <p:nvPr/>
        </p:nvCxnSpPr>
        <p:spPr>
          <a:xfrm flipH="1">
            <a:off x="4443043" y="4032494"/>
            <a:ext cx="247967"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a:endCxn id="7" idx="3"/>
          </p:cNvCxnSpPr>
          <p:nvPr/>
        </p:nvCxnSpPr>
        <p:spPr>
          <a:xfrm flipH="1" flipV="1">
            <a:off x="5314658" y="4032494"/>
            <a:ext cx="209218" cy="25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Connector 9"/>
          <p:cNvSpPr/>
          <p:nvPr/>
        </p:nvSpPr>
        <p:spPr>
          <a:xfrm>
            <a:off x="4600718" y="3938900"/>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11" name="Connector 10"/>
          <p:cNvSpPr/>
          <p:nvPr/>
        </p:nvSpPr>
        <p:spPr>
          <a:xfrm>
            <a:off x="5225758" y="3938239"/>
            <a:ext cx="177800" cy="190500"/>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12" name="Rectangle 11"/>
          <p:cNvSpPr/>
          <p:nvPr/>
        </p:nvSpPr>
        <p:spPr>
          <a:xfrm>
            <a:off x="3727027" y="5093174"/>
            <a:ext cx="1240222" cy="31049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solidFill>
                  <a:prstClr val="white"/>
                </a:solidFill>
                <a:latin typeface="Tahoma"/>
                <a:cs typeface="Tahoma"/>
              </a:rPr>
              <a:t>Assertions</a:t>
            </a:r>
            <a:endParaRPr lang="en-US" sz="1600" dirty="0">
              <a:solidFill>
                <a:prstClr val="white"/>
              </a:solidFill>
              <a:latin typeface="Tahoma"/>
              <a:cs typeface="Tahoma"/>
            </a:endParaRPr>
          </a:p>
        </p:txBody>
      </p:sp>
      <p:cxnSp>
        <p:nvCxnSpPr>
          <p:cNvPr id="13" name="Elbow Connector 12"/>
          <p:cNvCxnSpPr>
            <a:stCxn id="11" idx="5"/>
            <a:endCxn id="12" idx="3"/>
          </p:cNvCxnSpPr>
          <p:nvPr/>
        </p:nvCxnSpPr>
        <p:spPr>
          <a:xfrm rot="5400000">
            <a:off x="4598596" y="4469495"/>
            <a:ext cx="1147579" cy="410271"/>
          </a:xfrm>
          <a:prstGeom prst="bentConnector2">
            <a:avLst/>
          </a:prstGeom>
          <a:ln w="38100" cmpd="sng">
            <a:solidFill>
              <a:srgbClr val="00C6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726396" y="5556423"/>
            <a:ext cx="1240222" cy="3104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0000"/>
                </a:solidFill>
                <a:latin typeface="Tahoma"/>
                <a:cs typeface="Tahoma"/>
              </a:rPr>
              <a:t>Exception</a:t>
            </a:r>
            <a:endParaRPr lang="en-US" sz="1600" dirty="0">
              <a:solidFill>
                <a:srgbClr val="000000"/>
              </a:solidFill>
              <a:latin typeface="Tahoma"/>
              <a:cs typeface="Tahoma"/>
            </a:endParaRPr>
          </a:p>
        </p:txBody>
      </p:sp>
      <p:sp>
        <p:nvSpPr>
          <p:cNvPr id="16" name="Delay 15"/>
          <p:cNvSpPr/>
          <p:nvPr/>
        </p:nvSpPr>
        <p:spPr>
          <a:xfrm>
            <a:off x="3794429" y="3634685"/>
            <a:ext cx="228600" cy="215900"/>
          </a:xfrm>
          <a:prstGeom prst="flowChartDelay">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17" name="Stored Data 16"/>
          <p:cNvSpPr/>
          <p:nvPr/>
        </p:nvSpPr>
        <p:spPr>
          <a:xfrm flipH="1">
            <a:off x="3794429" y="3990801"/>
            <a:ext cx="254000" cy="176768"/>
          </a:xfrm>
          <a:prstGeom prst="flowChartOnline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sp>
        <p:nvSpPr>
          <p:cNvPr id="18" name="Manual Operation 17"/>
          <p:cNvSpPr/>
          <p:nvPr/>
        </p:nvSpPr>
        <p:spPr>
          <a:xfrm rot="16200000">
            <a:off x="3794107" y="3903949"/>
            <a:ext cx="1064942" cy="255524"/>
          </a:xfrm>
          <a:prstGeom prst="flowChartManualOperation">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prstClr val="black"/>
              </a:solidFill>
              <a:latin typeface="Tahoma"/>
              <a:cs typeface="Tahoma"/>
            </a:endParaRPr>
          </a:p>
        </p:txBody>
      </p:sp>
      <p:cxnSp>
        <p:nvCxnSpPr>
          <p:cNvPr id="19" name="Straight Connector 18"/>
          <p:cNvCxnSpPr/>
          <p:nvPr/>
        </p:nvCxnSpPr>
        <p:spPr>
          <a:xfrm flipH="1">
            <a:off x="3524475" y="3730746"/>
            <a:ext cx="272373"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3480936" y="3906958"/>
            <a:ext cx="327024"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7" idx="3"/>
          </p:cNvCxnSpPr>
          <p:nvPr/>
        </p:nvCxnSpPr>
        <p:spPr>
          <a:xfrm flipV="1">
            <a:off x="3629428" y="4079185"/>
            <a:ext cx="207334" cy="7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3"/>
          </p:cNvCxnSpPr>
          <p:nvPr/>
        </p:nvCxnSpPr>
        <p:spPr>
          <a:xfrm flipV="1">
            <a:off x="4023029" y="3739461"/>
            <a:ext cx="175787" cy="31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549889" y="4166617"/>
            <a:ext cx="188326" cy="79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629428" y="4435193"/>
            <a:ext cx="1712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3561003" y="4343827"/>
            <a:ext cx="16530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48429" y="4426478"/>
            <a:ext cx="150387"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7" idx="1"/>
          </p:cNvCxnSpPr>
          <p:nvPr/>
        </p:nvCxnSpPr>
        <p:spPr>
          <a:xfrm flipV="1">
            <a:off x="4048429" y="4078392"/>
            <a:ext cx="150387" cy="79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8" name="Explosion 2 27"/>
          <p:cNvSpPr/>
          <p:nvPr/>
        </p:nvSpPr>
        <p:spPr>
          <a:xfrm>
            <a:off x="3722462" y="4255500"/>
            <a:ext cx="426043" cy="301418"/>
          </a:xfrm>
          <a:prstGeom prst="irregularSeal2">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latin typeface="Tahoma"/>
              <a:cs typeface="Tahoma"/>
            </a:endParaRPr>
          </a:p>
        </p:txBody>
      </p:sp>
      <p:sp>
        <p:nvSpPr>
          <p:cNvPr id="31" name="Rectangle 30"/>
          <p:cNvSpPr/>
          <p:nvPr/>
        </p:nvSpPr>
        <p:spPr>
          <a:xfrm>
            <a:off x="3223948" y="2159519"/>
            <a:ext cx="2558161" cy="673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rgbClr val="000000"/>
                </a:solidFill>
                <a:latin typeface="Tahoma"/>
                <a:cs typeface="Tahoma"/>
              </a:rPr>
              <a:t>Software</a:t>
            </a:r>
            <a:endParaRPr lang="en-US" sz="1600" dirty="0">
              <a:solidFill>
                <a:srgbClr val="000000"/>
              </a:solidFill>
              <a:latin typeface="Tahoma"/>
              <a:cs typeface="Tahoma"/>
            </a:endParaRPr>
          </a:p>
        </p:txBody>
      </p:sp>
      <p:sp>
        <p:nvSpPr>
          <p:cNvPr id="32" name="Rectangle 31"/>
          <p:cNvSpPr/>
          <p:nvPr/>
        </p:nvSpPr>
        <p:spPr>
          <a:xfrm>
            <a:off x="4778518" y="2159519"/>
            <a:ext cx="1003592" cy="673894"/>
          </a:xfrm>
          <a:prstGeom prst="rect">
            <a:avLst/>
          </a:prstGeom>
          <a:noFill/>
          <a:ln>
            <a:solidFill>
              <a:schemeClr val="tx1"/>
            </a:solidFill>
            <a:prstDash val="dash"/>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latin typeface="Tahoma"/>
                <a:cs typeface="Tahoma"/>
              </a:rPr>
              <a:t>Recovery</a:t>
            </a:r>
          </a:p>
          <a:p>
            <a:pPr algn="ctr"/>
            <a:r>
              <a:rPr lang="en-US" sz="1600" dirty="0" smtClean="0">
                <a:solidFill>
                  <a:srgbClr val="000000"/>
                </a:solidFill>
                <a:latin typeface="Tahoma"/>
                <a:cs typeface="Tahoma"/>
              </a:rPr>
              <a:t>Repair</a:t>
            </a:r>
            <a:endParaRPr lang="en-US" sz="1600" dirty="0">
              <a:solidFill>
                <a:srgbClr val="000000"/>
              </a:solidFill>
              <a:latin typeface="Tahoma"/>
              <a:cs typeface="Tahoma"/>
            </a:endParaRPr>
          </a:p>
        </p:txBody>
      </p:sp>
      <p:sp>
        <p:nvSpPr>
          <p:cNvPr id="33" name="Rectangle 32"/>
          <p:cNvSpPr/>
          <p:nvPr/>
        </p:nvSpPr>
        <p:spPr>
          <a:xfrm>
            <a:off x="3223948" y="2159519"/>
            <a:ext cx="2558160" cy="6738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cxnSp>
        <p:nvCxnSpPr>
          <p:cNvPr id="34" name="Elbow Connector 33"/>
          <p:cNvCxnSpPr/>
          <p:nvPr/>
        </p:nvCxnSpPr>
        <p:spPr>
          <a:xfrm rot="5400000">
            <a:off x="3874666" y="3107257"/>
            <a:ext cx="547688" cy="1"/>
          </a:xfrm>
          <a:prstGeom prst="bentConnector3">
            <a:avLst>
              <a:gd name="adj1" fmla="val 50000"/>
            </a:avLst>
          </a:prstGeom>
          <a:ln w="38100" cmpd="sng">
            <a:solidFill>
              <a:srgbClr val="00C6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753660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Design Challenges</a:t>
            </a:r>
            <a:endParaRPr lang="en-US" sz="3600" dirty="0"/>
          </a:p>
        </p:txBody>
      </p:sp>
      <p:sp>
        <p:nvSpPr>
          <p:cNvPr id="3" name="Content Placeholder 2"/>
          <p:cNvSpPr>
            <a:spLocks noGrp="1"/>
          </p:cNvSpPr>
          <p:nvPr>
            <p:ph idx="1"/>
          </p:nvPr>
        </p:nvSpPr>
        <p:spPr/>
        <p:txBody>
          <a:bodyPr/>
          <a:lstStyle/>
          <a:p>
            <a:r>
              <a:rPr lang="en-US" dirty="0" smtClean="0"/>
              <a:t>How to prevent bugs from altering ISA-level state in the event of a detection</a:t>
            </a:r>
          </a:p>
          <a:p>
            <a:endParaRPr lang="en-US" dirty="0" smtClean="0"/>
          </a:p>
          <a:p>
            <a:r>
              <a:rPr lang="en-US" dirty="0" smtClean="0"/>
              <a:t>How to ensure that SPECS has a consistent view of ISA-level state</a:t>
            </a:r>
          </a:p>
          <a:p>
            <a:endParaRPr lang="en-US" dirty="0" smtClean="0"/>
          </a:p>
          <a:p>
            <a:r>
              <a:rPr lang="en-US" dirty="0" smtClean="0"/>
              <a:t>What is the tradeoff between using only ISA-level state and detection precision</a:t>
            </a:r>
          </a:p>
          <a:p>
            <a:endParaRPr lang="en-US" dirty="0" smtClean="0"/>
          </a:p>
        </p:txBody>
      </p:sp>
      <p:sp>
        <p:nvSpPr>
          <p:cNvPr id="4" name="Slide Number Placeholder 3"/>
          <p:cNvSpPr>
            <a:spLocks noGrp="1"/>
          </p:cNvSpPr>
          <p:nvPr>
            <p:ph type="sldNum" sz="quarter" idx="12"/>
          </p:nvPr>
        </p:nvSpPr>
        <p:spPr/>
        <p:txBody>
          <a:bodyPr/>
          <a:lstStyle/>
          <a:p>
            <a:fld id="{F55DDAE9-64F7-F342-AD70-876E3C1D9D78}" type="slidenum">
              <a:rPr lang="en-US" smtClean="0"/>
              <a:t>33</a:t>
            </a:fld>
            <a:endParaRPr lang="en-US"/>
          </a:p>
        </p:txBody>
      </p:sp>
    </p:spTree>
    <p:extLst>
      <p:ext uri="{BB962C8B-B14F-4D97-AF65-F5344CB8AC3E}">
        <p14:creationId xmlns:p14="http://schemas.microsoft.com/office/powerpoint/2010/main" val="428565198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We evaluate SPECS using errata-based attacks</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34</a:t>
            </a:fld>
            <a:endParaRPr lang="en-US">
              <a:solidFill>
                <a:prstClr val="black">
                  <a:tint val="75000"/>
                </a:prstClr>
              </a:solidFill>
              <a:latin typeface="Calibri"/>
            </a:endParaRPr>
          </a:p>
        </p:txBody>
      </p:sp>
      <p:pic>
        <p:nvPicPr>
          <p:cNvPr id="5" name="Picture 4" descr="resultsTable.png"/>
          <p:cNvPicPr>
            <a:picLocks noChangeAspect="1"/>
          </p:cNvPicPr>
          <p:nvPr/>
        </p:nvPicPr>
        <p:blipFill rotWithShape="1">
          <a:blip r:embed="rId3">
            <a:extLst>
              <a:ext uri="{28A0092B-C50C-407E-A947-70E740481C1C}">
                <a14:useLocalDpi xmlns:a14="http://schemas.microsoft.com/office/drawing/2010/main" val="0"/>
              </a:ext>
            </a:extLst>
          </a:blip>
          <a:srcRect r="32408"/>
          <a:stretch/>
        </p:blipFill>
        <p:spPr>
          <a:xfrm>
            <a:off x="0" y="2198660"/>
            <a:ext cx="6180667" cy="3561347"/>
          </a:xfrm>
          <a:prstGeom prst="rect">
            <a:avLst/>
          </a:prstGeom>
        </p:spPr>
      </p:pic>
    </p:spTree>
    <p:extLst>
      <p:ext uri="{BB962C8B-B14F-4D97-AF65-F5344CB8AC3E}">
        <p14:creationId xmlns:p14="http://schemas.microsoft.com/office/powerpoint/2010/main" val="67627523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5" descr="V5-Oblique-1000"/>
          <p:cNvPicPr>
            <a:picLocks noChangeAspect="1" noChangeArrowheads="1"/>
          </p:cNvPicPr>
          <p:nvPr/>
        </p:nvPicPr>
        <p:blipFill>
          <a:blip r:embed="rId3">
            <a:extLst>
              <a:ext uri="{28A0092B-C50C-407E-A947-70E740481C1C}">
                <a14:useLocalDpi xmlns:a14="http://schemas.microsoft.com/office/drawing/2010/main" val="0"/>
              </a:ext>
            </a:extLst>
          </a:blip>
          <a:srcRect l="1067" t="1324" r="900" b="2049"/>
          <a:stretch>
            <a:fillRect/>
          </a:stretch>
        </p:blipFill>
        <p:spPr bwMode="auto">
          <a:xfrm>
            <a:off x="0" y="0"/>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3" descr="linux.jpg"/>
          <p:cNvPicPr>
            <a:picLocks noChangeAspect="1"/>
          </p:cNvPicPr>
          <p:nvPr/>
        </p:nvPicPr>
        <p:blipFill>
          <a:blip r:embed="rId4">
            <a:clrChange>
              <a:clrFrom>
                <a:srgbClr val="FFFFFF"/>
              </a:clrFrom>
              <a:clrTo>
                <a:srgbClr val="FFFFFF">
                  <a:alpha val="0"/>
                </a:srgbClr>
              </a:clrTo>
            </a:clrChange>
            <a:lum bright="14000"/>
            <a:extLst>
              <a:ext uri="{28A0092B-C50C-407E-A947-70E740481C1C}">
                <a14:useLocalDpi xmlns:a14="http://schemas.microsoft.com/office/drawing/2010/main" val="0"/>
              </a:ext>
            </a:extLst>
          </a:blip>
          <a:srcRect l="6306" r="6331" b="3831"/>
          <a:stretch>
            <a:fillRect/>
          </a:stretch>
        </p:blipFill>
        <p:spPr bwMode="auto">
          <a:xfrm>
            <a:off x="7315200" y="3532188"/>
            <a:ext cx="1828800"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414890" y="5943600"/>
            <a:ext cx="5047275" cy="707886"/>
          </a:xfrm>
          <a:prstGeom prst="rect">
            <a:avLst/>
          </a:prstGeom>
          <a:noFill/>
        </p:spPr>
        <p:txBody>
          <a:bodyPr wrap="none" rtlCol="0">
            <a:spAutoFit/>
          </a:bodyPr>
          <a:lstStyle/>
          <a:p>
            <a:r>
              <a:rPr lang="en-US" sz="4000" b="1" dirty="0" err="1" smtClean="0">
                <a:latin typeface="Tahoma"/>
                <a:cs typeface="Tahoma"/>
              </a:rPr>
              <a:t>OpenRISC</a:t>
            </a:r>
            <a:r>
              <a:rPr lang="en-US" sz="4000" b="1" dirty="0" smtClean="0">
                <a:latin typeface="Tahoma"/>
                <a:cs typeface="Tahoma"/>
              </a:rPr>
              <a:t> OR1200</a:t>
            </a:r>
            <a:endParaRPr lang="en-US" sz="4000" b="1" dirty="0">
              <a:latin typeface="Tahoma"/>
              <a:cs typeface="Tahoma"/>
            </a:endParaRPr>
          </a:p>
        </p:txBody>
      </p:sp>
    </p:spTree>
    <p:extLst>
      <p:ext uri="{BB962C8B-B14F-4D97-AF65-F5344CB8AC3E}">
        <p14:creationId xmlns:p14="http://schemas.microsoft.com/office/powerpoint/2010/main" val="12360954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SPECS is effective</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t>36</a:t>
            </a:fld>
            <a:endParaRPr lang="en-US"/>
          </a:p>
        </p:txBody>
      </p:sp>
      <p:pic>
        <p:nvPicPr>
          <p:cNvPr id="5" name="Picture 4" descr="resultsTable.png"/>
          <p:cNvPicPr>
            <a:picLocks noChangeAspect="1"/>
          </p:cNvPicPr>
          <p:nvPr/>
        </p:nvPicPr>
        <p:blipFill rotWithShape="1">
          <a:blip r:embed="rId2">
            <a:extLst>
              <a:ext uri="{28A0092B-C50C-407E-A947-70E740481C1C}">
                <a14:useLocalDpi xmlns:a14="http://schemas.microsoft.com/office/drawing/2010/main" val="0"/>
              </a:ext>
            </a:extLst>
          </a:blip>
          <a:srcRect r="22840"/>
          <a:stretch/>
        </p:blipFill>
        <p:spPr>
          <a:xfrm>
            <a:off x="0" y="2198660"/>
            <a:ext cx="7055556" cy="3561347"/>
          </a:xfrm>
          <a:prstGeom prst="rect">
            <a:avLst/>
          </a:prstGeom>
        </p:spPr>
      </p:pic>
    </p:spTree>
    <p:extLst>
      <p:ext uri="{BB962C8B-B14F-4D97-AF65-F5344CB8AC3E}">
        <p14:creationId xmlns:p14="http://schemas.microsoft.com/office/powerpoint/2010/main" val="31600237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SPECS is effective</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37</a:t>
            </a:fld>
            <a:endParaRPr lang="en-US">
              <a:solidFill>
                <a:prstClr val="black">
                  <a:tint val="75000"/>
                </a:prstClr>
              </a:solidFill>
              <a:latin typeface="Calibri"/>
            </a:endParaRPr>
          </a:p>
        </p:txBody>
      </p:sp>
      <p:pic>
        <p:nvPicPr>
          <p:cNvPr id="5" name="Picture 4" descr="resultsTable.png"/>
          <p:cNvPicPr>
            <a:picLocks noChangeAspect="1"/>
          </p:cNvPicPr>
          <p:nvPr/>
        </p:nvPicPr>
        <p:blipFill rotWithShape="1">
          <a:blip r:embed="rId3">
            <a:extLst>
              <a:ext uri="{28A0092B-C50C-407E-A947-70E740481C1C}">
                <a14:useLocalDpi xmlns:a14="http://schemas.microsoft.com/office/drawing/2010/main" val="0"/>
              </a:ext>
            </a:extLst>
          </a:blip>
          <a:srcRect r="22840"/>
          <a:stretch/>
        </p:blipFill>
        <p:spPr>
          <a:xfrm>
            <a:off x="0" y="2198660"/>
            <a:ext cx="7055556" cy="3561347"/>
          </a:xfrm>
          <a:prstGeom prst="rect">
            <a:avLst/>
          </a:prstGeom>
        </p:spPr>
      </p:pic>
      <p:pic>
        <p:nvPicPr>
          <p:cNvPr id="13" name="Picture 12" descr="resultsTable.png"/>
          <p:cNvPicPr>
            <a:picLocks noChangeAspect="1"/>
          </p:cNvPicPr>
          <p:nvPr/>
        </p:nvPicPr>
        <p:blipFill rotWithShape="1">
          <a:blip r:embed="rId4">
            <a:extLst>
              <a:ext uri="{BEBA8EAE-BF5A-486C-A8C5-ECC9F3942E4B}">
                <a14:imgProps xmlns:a14="http://schemas.microsoft.com/office/drawing/2010/main">
                  <a14:imgLayer r:embed="rId5">
                    <a14:imgEffect>
                      <a14:artisticGlowDiffused trans="10000" intensity="10"/>
                    </a14:imgEffect>
                  </a14:imgLayer>
                </a14:imgProps>
              </a:ext>
              <a:ext uri="{28A0092B-C50C-407E-A947-70E740481C1C}">
                <a14:useLocalDpi xmlns:a14="http://schemas.microsoft.com/office/drawing/2010/main" val="0"/>
              </a:ext>
            </a:extLst>
          </a:blip>
          <a:srcRect t="10773" r="22840"/>
          <a:stretch/>
        </p:blipFill>
        <p:spPr>
          <a:xfrm>
            <a:off x="0" y="2582333"/>
            <a:ext cx="7055556" cy="3177674"/>
          </a:xfrm>
          <a:prstGeom prst="rect">
            <a:avLst/>
          </a:prstGeom>
        </p:spPr>
      </p:pic>
      <p:pic>
        <p:nvPicPr>
          <p:cNvPr id="14" name="Picture 13" descr="resultsTable.png"/>
          <p:cNvPicPr>
            <a:picLocks noChangeAspect="1"/>
          </p:cNvPicPr>
          <p:nvPr/>
        </p:nvPicPr>
        <p:blipFill rotWithShape="1">
          <a:blip r:embed="rId3">
            <a:extLst>
              <a:ext uri="{28A0092B-C50C-407E-A947-70E740481C1C}">
                <a14:useLocalDpi xmlns:a14="http://schemas.microsoft.com/office/drawing/2010/main" val="0"/>
              </a:ext>
            </a:extLst>
          </a:blip>
          <a:srcRect t="41442" r="22840" b="52615"/>
          <a:stretch/>
        </p:blipFill>
        <p:spPr>
          <a:xfrm>
            <a:off x="0" y="3674533"/>
            <a:ext cx="7055556" cy="211667"/>
          </a:xfrm>
          <a:prstGeom prst="rect">
            <a:avLst/>
          </a:prstGeom>
        </p:spPr>
      </p:pic>
      <p:pic>
        <p:nvPicPr>
          <p:cNvPr id="15" name="Picture 14" descr="resultsTable.png"/>
          <p:cNvPicPr>
            <a:picLocks noChangeAspect="1"/>
          </p:cNvPicPr>
          <p:nvPr/>
        </p:nvPicPr>
        <p:blipFill rotWithShape="1">
          <a:blip r:embed="rId3">
            <a:extLst>
              <a:ext uri="{28A0092B-C50C-407E-A947-70E740481C1C}">
                <a14:useLocalDpi xmlns:a14="http://schemas.microsoft.com/office/drawing/2010/main" val="0"/>
              </a:ext>
            </a:extLst>
          </a:blip>
          <a:srcRect t="78766" r="22840" b="15350"/>
          <a:stretch/>
        </p:blipFill>
        <p:spPr>
          <a:xfrm>
            <a:off x="0" y="5003801"/>
            <a:ext cx="7055556" cy="209550"/>
          </a:xfrm>
          <a:prstGeom prst="rect">
            <a:avLst/>
          </a:prstGeom>
        </p:spPr>
      </p:pic>
    </p:spTree>
    <p:extLst>
      <p:ext uri="{BB962C8B-B14F-4D97-AF65-F5344CB8AC3E}">
        <p14:creationId xmlns:p14="http://schemas.microsoft.com/office/powerpoint/2010/main" val="349657300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SPECS aids recovery/repair software</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38</a:t>
            </a:fld>
            <a:endParaRPr lang="en-US">
              <a:solidFill>
                <a:prstClr val="black">
                  <a:tint val="75000"/>
                </a:prstClr>
              </a:solidFill>
              <a:latin typeface="Calibri"/>
            </a:endParaRPr>
          </a:p>
        </p:txBody>
      </p:sp>
      <p:pic>
        <p:nvPicPr>
          <p:cNvPr id="5" name="Picture 4" descr="results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660"/>
            <a:ext cx="9144000" cy="3561347"/>
          </a:xfrm>
          <a:prstGeom prst="rect">
            <a:avLst/>
          </a:prstGeom>
        </p:spPr>
      </p:pic>
    </p:spTree>
    <p:extLst>
      <p:ext uri="{BB962C8B-B14F-4D97-AF65-F5344CB8AC3E}">
        <p14:creationId xmlns:p14="http://schemas.microsoft.com/office/powerpoint/2010/main" val="340052364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SPECS aids recovery/repair software</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39</a:t>
            </a:fld>
            <a:endParaRPr lang="en-US">
              <a:solidFill>
                <a:prstClr val="black">
                  <a:tint val="75000"/>
                </a:prstClr>
              </a:solidFill>
              <a:latin typeface="Calibri"/>
            </a:endParaRPr>
          </a:p>
        </p:txBody>
      </p:sp>
      <p:pic>
        <p:nvPicPr>
          <p:cNvPr id="5" name="Picture 4" descr="results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660"/>
            <a:ext cx="9144000" cy="3561347"/>
          </a:xfrm>
          <a:prstGeom prst="rect">
            <a:avLst/>
          </a:prstGeom>
        </p:spPr>
      </p:pic>
      <p:pic>
        <p:nvPicPr>
          <p:cNvPr id="14" name="Picture 13" descr="resultsTable.png"/>
          <p:cNvPicPr>
            <a:picLocks noChangeAspect="1"/>
          </p:cNvPicPr>
          <p:nvPr/>
        </p:nvPicPr>
        <p:blipFill rotWithShape="1">
          <a:blip r:embed="rId4">
            <a:extLst>
              <a:ext uri="{BEBA8EAE-BF5A-486C-A8C5-ECC9F3942E4B}">
                <a14:imgProps xmlns:a14="http://schemas.microsoft.com/office/drawing/2010/main">
                  <a14:imgLayer r:embed="rId5">
                    <a14:imgEffect>
                      <a14:artisticGlowDiffused trans="10000" intensity="10"/>
                    </a14:imgEffect>
                  </a14:imgLayer>
                </a14:imgProps>
              </a:ext>
              <a:ext uri="{28A0092B-C50C-407E-A947-70E740481C1C}">
                <a14:useLocalDpi xmlns:a14="http://schemas.microsoft.com/office/drawing/2010/main" val="0"/>
              </a:ext>
            </a:extLst>
          </a:blip>
          <a:srcRect t="10535"/>
          <a:stretch/>
        </p:blipFill>
        <p:spPr>
          <a:xfrm>
            <a:off x="0" y="2573867"/>
            <a:ext cx="9144000" cy="3186140"/>
          </a:xfrm>
          <a:prstGeom prst="rect">
            <a:avLst/>
          </a:prstGeom>
        </p:spPr>
      </p:pic>
      <p:pic>
        <p:nvPicPr>
          <p:cNvPr id="15" name="Picture 14" descr="resultsTable.png"/>
          <p:cNvPicPr>
            <a:picLocks noChangeAspect="1"/>
          </p:cNvPicPr>
          <p:nvPr/>
        </p:nvPicPr>
        <p:blipFill rotWithShape="1">
          <a:blip r:embed="rId3">
            <a:extLst>
              <a:ext uri="{28A0092B-C50C-407E-A947-70E740481C1C}">
                <a14:useLocalDpi xmlns:a14="http://schemas.microsoft.com/office/drawing/2010/main" val="0"/>
              </a:ext>
            </a:extLst>
          </a:blip>
          <a:srcRect t="35980" b="59503"/>
          <a:stretch/>
        </p:blipFill>
        <p:spPr>
          <a:xfrm>
            <a:off x="0" y="3479800"/>
            <a:ext cx="9144000" cy="160868"/>
          </a:xfrm>
          <a:prstGeom prst="rect">
            <a:avLst/>
          </a:prstGeom>
        </p:spPr>
      </p:pic>
      <p:pic>
        <p:nvPicPr>
          <p:cNvPr id="16" name="Picture 15" descr="resultsTable.png"/>
          <p:cNvPicPr>
            <a:picLocks noChangeAspect="1"/>
          </p:cNvPicPr>
          <p:nvPr/>
        </p:nvPicPr>
        <p:blipFill rotWithShape="1">
          <a:blip r:embed="rId3">
            <a:extLst>
              <a:ext uri="{28A0092B-C50C-407E-A947-70E740481C1C}">
                <a14:useLocalDpi xmlns:a14="http://schemas.microsoft.com/office/drawing/2010/main" val="0"/>
              </a:ext>
            </a:extLst>
          </a:blip>
          <a:srcRect t="47623" b="46196"/>
          <a:stretch/>
        </p:blipFill>
        <p:spPr>
          <a:xfrm>
            <a:off x="0" y="3894667"/>
            <a:ext cx="9144000" cy="220133"/>
          </a:xfrm>
          <a:prstGeom prst="rect">
            <a:avLst/>
          </a:prstGeom>
        </p:spPr>
      </p:pic>
      <p:pic>
        <p:nvPicPr>
          <p:cNvPr id="17" name="Picture 16" descr="resultsTable.png"/>
          <p:cNvPicPr>
            <a:picLocks noChangeAspect="1"/>
          </p:cNvPicPr>
          <p:nvPr/>
        </p:nvPicPr>
        <p:blipFill rotWithShape="1">
          <a:blip r:embed="rId3">
            <a:extLst>
              <a:ext uri="{28A0092B-C50C-407E-A947-70E740481C1C}">
                <a14:useLocalDpi xmlns:a14="http://schemas.microsoft.com/office/drawing/2010/main" val="0"/>
              </a:ext>
            </a:extLst>
          </a:blip>
          <a:srcRect t="66166" b="28604"/>
          <a:stretch/>
        </p:blipFill>
        <p:spPr>
          <a:xfrm>
            <a:off x="0" y="4555067"/>
            <a:ext cx="9144000" cy="186266"/>
          </a:xfrm>
          <a:prstGeom prst="rect">
            <a:avLst/>
          </a:prstGeom>
        </p:spPr>
      </p:pic>
      <p:pic>
        <p:nvPicPr>
          <p:cNvPr id="18" name="Picture 17" descr="resultsTable.png"/>
          <p:cNvPicPr>
            <a:picLocks noChangeAspect="1"/>
          </p:cNvPicPr>
          <p:nvPr/>
        </p:nvPicPr>
        <p:blipFill rotWithShape="1">
          <a:blip r:embed="rId3">
            <a:extLst>
              <a:ext uri="{28A0092B-C50C-407E-A947-70E740481C1C}">
                <a14:useLocalDpi xmlns:a14="http://schemas.microsoft.com/office/drawing/2010/main" val="0"/>
              </a:ext>
            </a:extLst>
          </a:blip>
          <a:srcRect t="85423" b="9584"/>
          <a:stretch/>
        </p:blipFill>
        <p:spPr>
          <a:xfrm>
            <a:off x="0" y="5240867"/>
            <a:ext cx="9144000" cy="177800"/>
          </a:xfrm>
          <a:prstGeom prst="rect">
            <a:avLst/>
          </a:prstGeom>
        </p:spPr>
      </p:pic>
    </p:spTree>
    <p:extLst>
      <p:ext uri="{BB962C8B-B14F-4D97-AF65-F5344CB8AC3E}">
        <p14:creationId xmlns:p14="http://schemas.microsoft.com/office/powerpoint/2010/main" val="9344589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Increased complexity leads to more bugs</a:t>
            </a:r>
            <a:endParaRPr lang="en-US" sz="3600" dirty="0"/>
          </a:p>
        </p:txBody>
      </p:sp>
      <p:pic>
        <p:nvPicPr>
          <p:cNvPr id="3" name="Picture 2" descr="bugsMadeOfHardwa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4826" y="4208113"/>
            <a:ext cx="3111974" cy="2285357"/>
          </a:xfrm>
          <a:prstGeom prst="rect">
            <a:avLst/>
          </a:prstGeom>
        </p:spPr>
      </p:pic>
      <p:cxnSp>
        <p:nvCxnSpPr>
          <p:cNvPr id="18" name="Elbow Connector 17"/>
          <p:cNvCxnSpPr/>
          <p:nvPr/>
        </p:nvCxnSpPr>
        <p:spPr>
          <a:xfrm>
            <a:off x="5235164" y="3065434"/>
            <a:ext cx="1895649" cy="1039301"/>
          </a:xfrm>
          <a:prstGeom prst="bentConnector2">
            <a:avLst/>
          </a:prstGeom>
          <a:ln w="114300" cap="rnd">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Slide Number Placeholder 34"/>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4</a:t>
            </a:fld>
            <a:endParaRPr lang="en-US">
              <a:solidFill>
                <a:prstClr val="black">
                  <a:tint val="75000"/>
                </a:prstClr>
              </a:solidFill>
              <a:latin typeface="Calibri"/>
            </a:endParaRPr>
          </a:p>
        </p:txBody>
      </p:sp>
      <p:pic>
        <p:nvPicPr>
          <p:cNvPr id="7" name="Picture 6" descr="ivyBridge.png"/>
          <p:cNvPicPr>
            <a:picLocks noChangeAspect="1"/>
          </p:cNvPicPr>
          <p:nvPr/>
        </p:nvPicPr>
        <p:blipFill rotWithShape="1">
          <a:blip r:embed="rId4">
            <a:extLst>
              <a:ext uri="{28A0092B-C50C-407E-A947-70E740481C1C}">
                <a14:useLocalDpi xmlns:a14="http://schemas.microsoft.com/office/drawing/2010/main" val="0"/>
              </a:ext>
            </a:extLst>
          </a:blip>
          <a:srcRect l="798" t="1815" r="699" b="1440"/>
          <a:stretch/>
        </p:blipFill>
        <p:spPr>
          <a:xfrm>
            <a:off x="457200" y="2109309"/>
            <a:ext cx="4591191" cy="1912249"/>
          </a:xfrm>
          <a:prstGeom prst="rect">
            <a:avLst/>
          </a:prstGeom>
        </p:spPr>
      </p:pic>
      <p:sp>
        <p:nvSpPr>
          <p:cNvPr id="4" name="TextBox 3"/>
          <p:cNvSpPr txBox="1"/>
          <p:nvPr/>
        </p:nvSpPr>
        <p:spPr>
          <a:xfrm>
            <a:off x="457200" y="4664271"/>
            <a:ext cx="4591190" cy="1384995"/>
          </a:xfrm>
          <a:prstGeom prst="rect">
            <a:avLst/>
          </a:prstGeom>
          <a:noFill/>
        </p:spPr>
        <p:txBody>
          <a:bodyPr wrap="square" rtlCol="0">
            <a:spAutoFit/>
          </a:bodyPr>
          <a:lstStyle/>
          <a:p>
            <a:pPr algn="ctr"/>
            <a:r>
              <a:rPr lang="en-US" sz="2800" b="1" dirty="0" smtClean="0"/>
              <a:t>4 years</a:t>
            </a:r>
          </a:p>
          <a:p>
            <a:pPr algn="ctr"/>
            <a:r>
              <a:rPr lang="en-US" sz="2800" b="1" dirty="0" smtClean="0"/>
              <a:t>136 errata</a:t>
            </a:r>
          </a:p>
          <a:p>
            <a:pPr algn="ctr"/>
            <a:r>
              <a:rPr lang="en-US" sz="2800" b="1" dirty="0" smtClean="0"/>
              <a:t>3 bugs/month</a:t>
            </a:r>
            <a:endParaRPr lang="en-US" sz="2800" b="1" dirty="0"/>
          </a:p>
        </p:txBody>
      </p:sp>
    </p:spTree>
    <p:extLst>
      <p:ext uri="{BB962C8B-B14F-4D97-AF65-F5344CB8AC3E}">
        <p14:creationId xmlns:p14="http://schemas.microsoft.com/office/powerpoint/2010/main" val="365856067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SPECS aids recovery/repair software</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40</a:t>
            </a:fld>
            <a:endParaRPr lang="en-US">
              <a:solidFill>
                <a:prstClr val="black">
                  <a:tint val="75000"/>
                </a:prstClr>
              </a:solidFill>
              <a:latin typeface="Calibri"/>
            </a:endParaRPr>
          </a:p>
        </p:txBody>
      </p:sp>
      <p:pic>
        <p:nvPicPr>
          <p:cNvPr id="5" name="Picture 4" descr="results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660"/>
            <a:ext cx="9144000" cy="3561347"/>
          </a:xfrm>
          <a:prstGeom prst="rect">
            <a:avLst/>
          </a:prstGeom>
        </p:spPr>
      </p:pic>
      <p:pic>
        <p:nvPicPr>
          <p:cNvPr id="14" name="Picture 13" descr="resultsTable.png"/>
          <p:cNvPicPr>
            <a:picLocks noChangeAspect="1"/>
          </p:cNvPicPr>
          <p:nvPr/>
        </p:nvPicPr>
        <p:blipFill rotWithShape="1">
          <a:blip r:embed="rId4">
            <a:extLst>
              <a:ext uri="{BEBA8EAE-BF5A-486C-A8C5-ECC9F3942E4B}">
                <a14:imgProps xmlns:a14="http://schemas.microsoft.com/office/drawing/2010/main">
                  <a14:imgLayer r:embed="rId5">
                    <a14:imgEffect>
                      <a14:artisticGlowDiffused trans="10000" intensity="10"/>
                    </a14:imgEffect>
                  </a14:imgLayer>
                </a14:imgProps>
              </a:ext>
              <a:ext uri="{28A0092B-C50C-407E-A947-70E740481C1C}">
                <a14:useLocalDpi xmlns:a14="http://schemas.microsoft.com/office/drawing/2010/main" val="0"/>
              </a:ext>
            </a:extLst>
          </a:blip>
          <a:srcRect t="10535"/>
          <a:stretch/>
        </p:blipFill>
        <p:spPr>
          <a:xfrm>
            <a:off x="0" y="2573867"/>
            <a:ext cx="9144000" cy="3186140"/>
          </a:xfrm>
          <a:prstGeom prst="rect">
            <a:avLst/>
          </a:prstGeom>
        </p:spPr>
      </p:pic>
      <p:pic>
        <p:nvPicPr>
          <p:cNvPr id="15" name="Picture 14" descr="resultsTable.png"/>
          <p:cNvPicPr>
            <a:picLocks noChangeAspect="1"/>
          </p:cNvPicPr>
          <p:nvPr/>
        </p:nvPicPr>
        <p:blipFill rotWithShape="1">
          <a:blip r:embed="rId3">
            <a:extLst>
              <a:ext uri="{28A0092B-C50C-407E-A947-70E740481C1C}">
                <a14:useLocalDpi xmlns:a14="http://schemas.microsoft.com/office/drawing/2010/main" val="0"/>
              </a:ext>
            </a:extLst>
          </a:blip>
          <a:srcRect t="8" b="65207"/>
          <a:stretch/>
        </p:blipFill>
        <p:spPr>
          <a:xfrm>
            <a:off x="0" y="2198660"/>
            <a:ext cx="9144000" cy="1238807"/>
          </a:xfrm>
          <a:prstGeom prst="rect">
            <a:avLst/>
          </a:prstGeom>
        </p:spPr>
      </p:pic>
      <p:pic>
        <p:nvPicPr>
          <p:cNvPr id="16" name="Picture 15" descr="resultsTable.png"/>
          <p:cNvPicPr>
            <a:picLocks noChangeAspect="1"/>
          </p:cNvPicPr>
          <p:nvPr/>
        </p:nvPicPr>
        <p:blipFill rotWithShape="1">
          <a:blip r:embed="rId3">
            <a:extLst>
              <a:ext uri="{28A0092B-C50C-407E-A947-70E740481C1C}">
                <a14:useLocalDpi xmlns:a14="http://schemas.microsoft.com/office/drawing/2010/main" val="0"/>
              </a:ext>
            </a:extLst>
          </a:blip>
          <a:srcRect t="53567" b="33833"/>
          <a:stretch/>
        </p:blipFill>
        <p:spPr>
          <a:xfrm>
            <a:off x="0" y="4106333"/>
            <a:ext cx="9144000" cy="448734"/>
          </a:xfrm>
          <a:prstGeom prst="rect">
            <a:avLst/>
          </a:prstGeom>
        </p:spPr>
      </p:pic>
    </p:spTree>
    <p:extLst>
      <p:ext uri="{BB962C8B-B14F-4D97-AF65-F5344CB8AC3E}">
        <p14:creationId xmlns:p14="http://schemas.microsoft.com/office/powerpoint/2010/main" val="219470615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SPECS aids recovery/repair software</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41</a:t>
            </a:fld>
            <a:endParaRPr lang="en-US">
              <a:solidFill>
                <a:prstClr val="black">
                  <a:tint val="75000"/>
                </a:prstClr>
              </a:solidFill>
              <a:latin typeface="Calibri"/>
            </a:endParaRPr>
          </a:p>
        </p:txBody>
      </p:sp>
      <p:pic>
        <p:nvPicPr>
          <p:cNvPr id="5" name="Picture 4" descr="results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660"/>
            <a:ext cx="9144000" cy="3561347"/>
          </a:xfrm>
          <a:prstGeom prst="rect">
            <a:avLst/>
          </a:prstGeom>
        </p:spPr>
      </p:pic>
      <p:pic>
        <p:nvPicPr>
          <p:cNvPr id="14" name="Picture 13" descr="resultsTable.png"/>
          <p:cNvPicPr>
            <a:picLocks noChangeAspect="1"/>
          </p:cNvPicPr>
          <p:nvPr/>
        </p:nvPicPr>
        <p:blipFill rotWithShape="1">
          <a:blip r:embed="rId4">
            <a:extLst>
              <a:ext uri="{BEBA8EAE-BF5A-486C-A8C5-ECC9F3942E4B}">
                <a14:imgProps xmlns:a14="http://schemas.microsoft.com/office/drawing/2010/main">
                  <a14:imgLayer r:embed="rId5">
                    <a14:imgEffect>
                      <a14:artisticGlowDiffused trans="10000" intensity="10"/>
                    </a14:imgEffect>
                  </a14:imgLayer>
                </a14:imgProps>
              </a:ext>
              <a:ext uri="{28A0092B-C50C-407E-A947-70E740481C1C}">
                <a14:useLocalDpi xmlns:a14="http://schemas.microsoft.com/office/drawing/2010/main" val="0"/>
              </a:ext>
            </a:extLst>
          </a:blip>
          <a:srcRect t="10535"/>
          <a:stretch/>
        </p:blipFill>
        <p:spPr>
          <a:xfrm>
            <a:off x="0" y="2573867"/>
            <a:ext cx="9144000" cy="3186140"/>
          </a:xfrm>
          <a:prstGeom prst="rect">
            <a:avLst/>
          </a:prstGeom>
        </p:spPr>
      </p:pic>
      <p:pic>
        <p:nvPicPr>
          <p:cNvPr id="15" name="Picture 14" descr="resultsTable.png"/>
          <p:cNvPicPr>
            <a:picLocks noChangeAspect="1"/>
          </p:cNvPicPr>
          <p:nvPr/>
        </p:nvPicPr>
        <p:blipFill rotWithShape="1">
          <a:blip r:embed="rId3">
            <a:extLst>
              <a:ext uri="{28A0092B-C50C-407E-A947-70E740481C1C}">
                <a14:useLocalDpi xmlns:a14="http://schemas.microsoft.com/office/drawing/2010/main" val="0"/>
              </a:ext>
            </a:extLst>
          </a:blip>
          <a:srcRect t="41449" b="52370"/>
          <a:stretch/>
        </p:blipFill>
        <p:spPr>
          <a:xfrm>
            <a:off x="0" y="3674533"/>
            <a:ext cx="9144000" cy="220133"/>
          </a:xfrm>
          <a:prstGeom prst="rect">
            <a:avLst/>
          </a:prstGeom>
        </p:spPr>
      </p:pic>
      <p:pic>
        <p:nvPicPr>
          <p:cNvPr id="17" name="Picture 16" descr="resultsTable.png"/>
          <p:cNvPicPr>
            <a:picLocks noChangeAspect="1"/>
          </p:cNvPicPr>
          <p:nvPr/>
        </p:nvPicPr>
        <p:blipFill rotWithShape="1">
          <a:blip r:embed="rId3">
            <a:extLst>
              <a:ext uri="{28A0092B-C50C-407E-A947-70E740481C1C}">
                <a14:useLocalDpi xmlns:a14="http://schemas.microsoft.com/office/drawing/2010/main" val="0"/>
              </a:ext>
            </a:extLst>
          </a:blip>
          <a:srcRect t="73062" b="15439"/>
          <a:stretch/>
        </p:blipFill>
        <p:spPr>
          <a:xfrm>
            <a:off x="0" y="4800600"/>
            <a:ext cx="9144000" cy="409576"/>
          </a:xfrm>
          <a:prstGeom prst="rect">
            <a:avLst/>
          </a:prstGeom>
        </p:spPr>
      </p:pic>
      <p:pic>
        <p:nvPicPr>
          <p:cNvPr id="18" name="Picture 17" descr="resultsTable.png"/>
          <p:cNvPicPr>
            <a:picLocks noChangeAspect="1"/>
          </p:cNvPicPr>
          <p:nvPr/>
        </p:nvPicPr>
        <p:blipFill rotWithShape="1">
          <a:blip r:embed="rId3">
            <a:extLst>
              <a:ext uri="{28A0092B-C50C-407E-A947-70E740481C1C}">
                <a14:useLocalDpi xmlns:a14="http://schemas.microsoft.com/office/drawing/2010/main" val="0"/>
              </a:ext>
            </a:extLst>
          </a:blip>
          <a:srcRect t="91872" b="-2"/>
          <a:stretch/>
        </p:blipFill>
        <p:spPr>
          <a:xfrm>
            <a:off x="0" y="5470525"/>
            <a:ext cx="9144000" cy="289482"/>
          </a:xfrm>
          <a:prstGeom prst="rect">
            <a:avLst/>
          </a:prstGeom>
        </p:spPr>
      </p:pic>
    </p:spTree>
    <p:extLst>
      <p:ext uri="{BB962C8B-B14F-4D97-AF65-F5344CB8AC3E}">
        <p14:creationId xmlns:p14="http://schemas.microsoft.com/office/powerpoint/2010/main" val="21947061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3455199687"/>
              </p:ext>
            </p:extLst>
          </p:nvPr>
        </p:nvGraphicFramePr>
        <p:xfrm>
          <a:off x="1080272" y="1396999"/>
          <a:ext cx="6977676" cy="472657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rmAutofit/>
          </a:bodyPr>
          <a:lstStyle/>
          <a:p>
            <a:r>
              <a:rPr lang="en-US" sz="3600" dirty="0" smtClean="0"/>
              <a:t>SPECS is efficient</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t>42</a:t>
            </a:fld>
            <a:endParaRPr lang="en-US"/>
          </a:p>
        </p:txBody>
      </p:sp>
    </p:spTree>
    <p:extLst>
      <p:ext uri="{BB962C8B-B14F-4D97-AF65-F5344CB8AC3E}">
        <p14:creationId xmlns:p14="http://schemas.microsoft.com/office/powerpoint/2010/main" val="50771552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a:t>
            </a:r>
            <a:r>
              <a:rPr lang="en-US" sz="3600" dirty="0" smtClean="0"/>
              <a:t>ore in the paper…</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t>43</a:t>
            </a:fld>
            <a:endParaRPr lang="en-US"/>
          </a:p>
        </p:txBody>
      </p:sp>
      <p:pic>
        <p:nvPicPr>
          <p:cNvPr id="6" name="Picture 5" descr="paperZoom.png"/>
          <p:cNvPicPr>
            <a:picLocks noChangeAspect="1"/>
          </p:cNvPicPr>
          <p:nvPr/>
        </p:nvPicPr>
        <p:blipFill rotWithShape="1">
          <a:blip r:embed="rId3">
            <a:extLst>
              <a:ext uri="{28A0092B-C50C-407E-A947-70E740481C1C}">
                <a14:useLocalDpi xmlns:a14="http://schemas.microsoft.com/office/drawing/2010/main" val="0"/>
              </a:ext>
            </a:extLst>
          </a:blip>
          <a:srcRect b="14892"/>
          <a:stretch/>
        </p:blipFill>
        <p:spPr>
          <a:xfrm>
            <a:off x="746547" y="1417638"/>
            <a:ext cx="7652396" cy="5440362"/>
          </a:xfrm>
          <a:prstGeom prst="rect">
            <a:avLst/>
          </a:prstGeom>
        </p:spPr>
      </p:pic>
    </p:spTree>
    <p:extLst>
      <p:ext uri="{BB962C8B-B14F-4D97-AF65-F5344CB8AC3E}">
        <p14:creationId xmlns:p14="http://schemas.microsoft.com/office/powerpoint/2010/main" val="283063570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6" name="Picture 5" descr="o-SEISMOGRAPH-facebook.jpg"/>
          <p:cNvPicPr>
            <a:picLocks noChangeAspect="1"/>
          </p:cNvPicPr>
          <p:nvPr/>
        </p:nvPicPr>
        <p:blipFill rotWithShape="1">
          <a:blip r:embed="rId3">
            <a:extLst>
              <a:ext uri="{28A0092B-C50C-407E-A947-70E740481C1C}">
                <a14:useLocalDpi xmlns:a14="http://schemas.microsoft.com/office/drawing/2010/main" val="0"/>
              </a:ext>
            </a:extLst>
          </a:blip>
          <a:srcRect r="33333"/>
          <a:stretch/>
        </p:blipFill>
        <p:spPr>
          <a:xfrm>
            <a:off x="0" y="0"/>
            <a:ext cx="9144000" cy="6858000"/>
          </a:xfrm>
          <a:prstGeom prst="rect">
            <a:avLst/>
          </a:prstGeom>
        </p:spPr>
      </p:pic>
      <p:sp>
        <p:nvSpPr>
          <p:cNvPr id="2" name="Title 1"/>
          <p:cNvSpPr>
            <a:spLocks noGrp="1"/>
          </p:cNvSpPr>
          <p:nvPr>
            <p:ph type="title"/>
          </p:nvPr>
        </p:nvSpPr>
        <p:spPr/>
        <p:txBody>
          <a:bodyPr anchor="t">
            <a:noAutofit/>
          </a:bodyPr>
          <a:lstStyle/>
          <a:p>
            <a:r>
              <a:rPr lang="en-US" sz="3600" dirty="0">
                <a:solidFill>
                  <a:schemeClr val="bg1"/>
                </a:solidFill>
              </a:rPr>
              <a:t>Targeted hardware detectors plus software is an effective and efficient approach for handling processor bugs</a:t>
            </a:r>
          </a:p>
        </p:txBody>
      </p:sp>
      <p:sp>
        <p:nvSpPr>
          <p:cNvPr id="4" name="Slide Number Placeholder 3"/>
          <p:cNvSpPr>
            <a:spLocks noGrp="1"/>
          </p:cNvSpPr>
          <p:nvPr>
            <p:ph type="sldNum" sz="quarter" idx="12"/>
          </p:nvPr>
        </p:nvSpPr>
        <p:spPr/>
        <p:txBody>
          <a:bodyPr/>
          <a:lstStyle/>
          <a:p>
            <a:fld id="{F55DDAE9-64F7-F342-AD70-876E3C1D9D78}" type="slidenum">
              <a:rPr lang="en-US" smtClean="0"/>
              <a:t>44</a:t>
            </a:fld>
            <a:endParaRPr lang="en-US"/>
          </a:p>
        </p:txBody>
      </p:sp>
    </p:spTree>
    <p:extLst>
      <p:ext uri="{BB962C8B-B14F-4D97-AF65-F5344CB8AC3E}">
        <p14:creationId xmlns:p14="http://schemas.microsoft.com/office/powerpoint/2010/main" val="138707662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SEISMOGRAPH-facebook.jpg"/>
          <p:cNvPicPr>
            <a:picLocks noChangeAspect="1"/>
          </p:cNvPicPr>
          <p:nvPr/>
        </p:nvPicPr>
        <p:blipFill rotWithShape="1">
          <a:blip r:embed="rId3">
            <a:extLst>
              <a:ext uri="{28A0092B-C50C-407E-A947-70E740481C1C}">
                <a14:useLocalDpi xmlns:a14="http://schemas.microsoft.com/office/drawing/2010/main" val="0"/>
              </a:ext>
            </a:extLst>
          </a:blip>
          <a:srcRect r="33333"/>
          <a:stretch/>
        </p:blipFill>
        <p:spPr>
          <a:xfrm>
            <a:off x="0" y="0"/>
            <a:ext cx="9144000" cy="6858000"/>
          </a:xfrm>
          <a:prstGeom prst="rect">
            <a:avLst/>
          </a:prstGeom>
        </p:spPr>
      </p:pic>
      <p:sp>
        <p:nvSpPr>
          <p:cNvPr id="2" name="Title 1"/>
          <p:cNvSpPr>
            <a:spLocks noGrp="1"/>
          </p:cNvSpPr>
          <p:nvPr>
            <p:ph type="title"/>
          </p:nvPr>
        </p:nvSpPr>
        <p:spPr/>
        <p:txBody>
          <a:bodyPr anchor="t">
            <a:noAutofit/>
          </a:bodyPr>
          <a:lstStyle/>
          <a:p>
            <a:r>
              <a:rPr lang="en-US" sz="3600" dirty="0" smtClean="0">
                <a:solidFill>
                  <a:schemeClr val="bg1"/>
                </a:solidFill>
              </a:rPr>
              <a:t>…but we still need </a:t>
            </a:r>
            <a:r>
              <a:rPr lang="en-US" sz="3600" dirty="0" err="1" smtClean="0">
                <a:solidFill>
                  <a:schemeClr val="bg1"/>
                </a:solidFill>
              </a:rPr>
              <a:t>reprogrammability</a:t>
            </a:r>
            <a:r>
              <a:rPr lang="en-US" sz="3600" dirty="0" smtClean="0">
                <a:solidFill>
                  <a:schemeClr val="bg1"/>
                </a:solidFill>
              </a:rPr>
              <a:t> to handle gaps in coverage</a:t>
            </a:r>
            <a:endParaRPr lang="en-US" sz="3600" dirty="0">
              <a:solidFill>
                <a:schemeClr val="bg1"/>
              </a:solidFill>
            </a:endParaRPr>
          </a:p>
        </p:txBody>
      </p:sp>
      <p:sp>
        <p:nvSpPr>
          <p:cNvPr id="4" name="Slide Number Placeholder 3"/>
          <p:cNvSpPr>
            <a:spLocks noGrp="1"/>
          </p:cNvSpPr>
          <p:nvPr>
            <p:ph type="sldNum" sz="quarter" idx="12"/>
          </p:nvPr>
        </p:nvSpPr>
        <p:spPr/>
        <p:txBody>
          <a:bodyPr/>
          <a:lstStyle/>
          <a:p>
            <a:fld id="{F55DDAE9-64F7-F342-AD70-876E3C1D9D78}" type="slidenum">
              <a:rPr lang="en-US" smtClean="0"/>
              <a:t>45</a:t>
            </a:fld>
            <a:endParaRPr lang="en-US"/>
          </a:p>
        </p:txBody>
      </p:sp>
      <p:sp>
        <p:nvSpPr>
          <p:cNvPr id="3" name="TextBox 2"/>
          <p:cNvSpPr txBox="1"/>
          <p:nvPr/>
        </p:nvSpPr>
        <p:spPr>
          <a:xfrm>
            <a:off x="713539" y="5536341"/>
            <a:ext cx="7639982" cy="523220"/>
          </a:xfrm>
          <a:prstGeom prst="rect">
            <a:avLst/>
          </a:prstGeom>
          <a:solidFill>
            <a:schemeClr val="bg1"/>
          </a:solidFill>
        </p:spPr>
        <p:txBody>
          <a:bodyPr wrap="none" rtlCol="0">
            <a:spAutoFit/>
          </a:bodyPr>
          <a:lstStyle/>
          <a:p>
            <a:r>
              <a:rPr lang="en-US" sz="2800" b="1" dirty="0"/>
              <a:t>https://</a:t>
            </a:r>
            <a:r>
              <a:rPr lang="en-US" sz="2800" b="1" dirty="0" err="1"/>
              <a:t>github.com</a:t>
            </a:r>
            <a:r>
              <a:rPr lang="en-US" sz="2800" b="1" dirty="0"/>
              <a:t>/</a:t>
            </a:r>
            <a:r>
              <a:rPr lang="en-US" sz="2800" b="1" dirty="0" err="1"/>
              <a:t>impedimentToProgress</a:t>
            </a:r>
            <a:r>
              <a:rPr lang="en-US" sz="2800" b="1" dirty="0" smtClean="0"/>
              <a:t>/specs</a:t>
            </a:r>
            <a:endParaRPr lang="en-US" sz="2800" b="1" dirty="0"/>
          </a:p>
        </p:txBody>
      </p:sp>
    </p:spTree>
    <p:extLst>
      <p:ext uri="{BB962C8B-B14F-4D97-AF65-F5344CB8AC3E}">
        <p14:creationId xmlns:p14="http://schemas.microsoft.com/office/powerpoint/2010/main" val="16303879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Processor bugs are permanent and powerful</a:t>
            </a:r>
            <a:endParaRPr lang="en-US" sz="3600" dirty="0"/>
          </a:p>
        </p:txBody>
      </p:sp>
      <p:pic>
        <p:nvPicPr>
          <p:cNvPr id="5" name="Picture 4" descr="software+stack+Genevieve+Bell+Intel+IT+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091" y="2205862"/>
            <a:ext cx="3698154" cy="4085580"/>
          </a:xfrm>
          <a:prstGeom prst="rect">
            <a:avLst/>
          </a:prstGeom>
        </p:spPr>
      </p:pic>
      <p:sp>
        <p:nvSpPr>
          <p:cNvPr id="6" name="Explosion 1 5"/>
          <p:cNvSpPr/>
          <p:nvPr/>
        </p:nvSpPr>
        <p:spPr>
          <a:xfrm>
            <a:off x="5459759" y="5116359"/>
            <a:ext cx="766410" cy="510906"/>
          </a:xfrm>
          <a:prstGeom prst="irregularSeal1">
            <a:avLst/>
          </a:prstGeom>
          <a:solidFill>
            <a:srgbClr val="C0504D"/>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5846613" y="2423155"/>
            <a:ext cx="0" cy="2758891"/>
          </a:xfrm>
          <a:prstGeom prst="straightConnector1">
            <a:avLst/>
          </a:prstGeom>
          <a:ln w="76200" cap="rnd">
            <a:solidFill>
              <a:schemeClr val="accent2"/>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 name="Slide Number Placeholder 12"/>
          <p:cNvSpPr>
            <a:spLocks noGrp="1"/>
          </p:cNvSpPr>
          <p:nvPr>
            <p:ph type="sldNum" sz="quarter" idx="12"/>
          </p:nvPr>
        </p:nvSpPr>
        <p:spPr/>
        <p:txBody>
          <a:bodyPr/>
          <a:lstStyle/>
          <a:p>
            <a:fld id="{F55DDAE9-64F7-F342-AD70-876E3C1D9D78}" type="slidenum">
              <a:rPr lang="en-US" smtClean="0"/>
              <a:t>5</a:t>
            </a:fld>
            <a:endParaRPr lang="en-US"/>
          </a:p>
        </p:txBody>
      </p:sp>
    </p:spTree>
    <p:extLst>
      <p:ext uri="{BB962C8B-B14F-4D97-AF65-F5344CB8AC3E}">
        <p14:creationId xmlns:p14="http://schemas.microsoft.com/office/powerpoint/2010/main" val="21729066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Hardware-only approaches are expensive, while software-only approaches are limited</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t>6</a:t>
            </a:fld>
            <a:endParaRPr lang="en-US"/>
          </a:p>
        </p:txBody>
      </p:sp>
      <p:sp>
        <p:nvSpPr>
          <p:cNvPr id="3" name="Oval 2"/>
          <p:cNvSpPr/>
          <p:nvPr/>
        </p:nvSpPr>
        <p:spPr>
          <a:xfrm>
            <a:off x="3036443" y="2357467"/>
            <a:ext cx="3072734" cy="307273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Processor Bugs</a:t>
            </a:r>
            <a:endParaRPr lang="en-US" sz="2400" b="1" dirty="0"/>
          </a:p>
        </p:txBody>
      </p:sp>
    </p:spTree>
    <p:extLst>
      <p:ext uri="{BB962C8B-B14F-4D97-AF65-F5344CB8AC3E}">
        <p14:creationId xmlns:p14="http://schemas.microsoft.com/office/powerpoint/2010/main" val="21729066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4275667"/>
            <a:ext cx="4989689" cy="24458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sz="3600" dirty="0" smtClean="0"/>
              <a:t>Hardware-only approaches are expensive, while software-only approaches are limited</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7</a:t>
            </a:fld>
            <a:endParaRPr lang="en-US">
              <a:solidFill>
                <a:prstClr val="black">
                  <a:tint val="75000"/>
                </a:prstClr>
              </a:solidFill>
              <a:latin typeface="Calibri"/>
            </a:endParaRPr>
          </a:p>
        </p:txBody>
      </p:sp>
      <p:sp>
        <p:nvSpPr>
          <p:cNvPr id="3" name="Oval 2"/>
          <p:cNvSpPr/>
          <p:nvPr/>
        </p:nvSpPr>
        <p:spPr>
          <a:xfrm>
            <a:off x="5614066" y="2400712"/>
            <a:ext cx="3072734" cy="30727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prstClr val="white"/>
                </a:solidFill>
                <a:latin typeface="Calibri"/>
              </a:rPr>
              <a:t>HW Bug Patching</a:t>
            </a:r>
            <a:endParaRPr lang="en-US" sz="2400" b="1" dirty="0">
              <a:solidFill>
                <a:prstClr val="white"/>
              </a:solidFill>
              <a:latin typeface="Calibri"/>
            </a:endParaRPr>
          </a:p>
        </p:txBody>
      </p:sp>
      <p:pic>
        <p:nvPicPr>
          <p:cNvPr id="5" name="Picture 4" descr="ivyBridge.png"/>
          <p:cNvPicPr>
            <a:picLocks noChangeAspect="1"/>
          </p:cNvPicPr>
          <p:nvPr/>
        </p:nvPicPr>
        <p:blipFill rotWithShape="1">
          <a:blip r:embed="rId3">
            <a:extLst>
              <a:ext uri="{28A0092B-C50C-407E-A947-70E740481C1C}">
                <a14:useLocalDpi xmlns:a14="http://schemas.microsoft.com/office/drawing/2010/main" val="0"/>
              </a:ext>
            </a:extLst>
          </a:blip>
          <a:srcRect l="798" t="1815" r="699" b="1440"/>
          <a:stretch/>
        </p:blipFill>
        <p:spPr>
          <a:xfrm>
            <a:off x="682977" y="2109309"/>
            <a:ext cx="4591191" cy="1912249"/>
          </a:xfrm>
          <a:prstGeom prst="rect">
            <a:avLst/>
          </a:prstGeom>
        </p:spPr>
      </p:pic>
      <p:pic>
        <p:nvPicPr>
          <p:cNvPr id="6" name="Picture 5" descr="ivyBridge.png"/>
          <p:cNvPicPr>
            <a:picLocks noChangeAspect="1"/>
          </p:cNvPicPr>
          <p:nvPr/>
        </p:nvPicPr>
        <p:blipFill rotWithShape="1">
          <a:blip r:embed="rId3">
            <a:extLst>
              <a:ext uri="{28A0092B-C50C-407E-A947-70E740481C1C}">
                <a14:useLocalDpi xmlns:a14="http://schemas.microsoft.com/office/drawing/2010/main" val="0"/>
              </a:ext>
            </a:extLst>
          </a:blip>
          <a:srcRect l="798" t="1815" r="699" b="1440"/>
          <a:stretch/>
        </p:blipFill>
        <p:spPr>
          <a:xfrm>
            <a:off x="682977" y="4444101"/>
            <a:ext cx="4591191" cy="1912249"/>
          </a:xfrm>
          <a:prstGeom prst="rect">
            <a:avLst/>
          </a:prstGeom>
        </p:spPr>
      </p:pic>
      <p:sp>
        <p:nvSpPr>
          <p:cNvPr id="8" name="TextBox 7"/>
          <p:cNvSpPr txBox="1"/>
          <p:nvPr/>
        </p:nvSpPr>
        <p:spPr>
          <a:xfrm>
            <a:off x="1975555" y="6259810"/>
            <a:ext cx="1870825" cy="461665"/>
          </a:xfrm>
          <a:prstGeom prst="rect">
            <a:avLst/>
          </a:prstGeom>
          <a:noFill/>
        </p:spPr>
        <p:txBody>
          <a:bodyPr wrap="none" rtlCol="0">
            <a:spAutoFit/>
          </a:bodyPr>
          <a:lstStyle/>
          <a:p>
            <a:r>
              <a:rPr lang="en-US" sz="2400" b="1" dirty="0" smtClean="0"/>
              <a:t>Checker Core</a:t>
            </a:r>
            <a:endParaRPr lang="en-US" sz="2400" b="1" dirty="0"/>
          </a:p>
        </p:txBody>
      </p:sp>
    </p:spTree>
    <p:extLst>
      <p:ext uri="{BB962C8B-B14F-4D97-AF65-F5344CB8AC3E}">
        <p14:creationId xmlns:p14="http://schemas.microsoft.com/office/powerpoint/2010/main" val="225630427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Hardware-only approaches are expensive, while software-only approaches are limited</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8</a:t>
            </a:fld>
            <a:endParaRPr lang="en-US">
              <a:solidFill>
                <a:prstClr val="black">
                  <a:tint val="75000"/>
                </a:prstClr>
              </a:solidFill>
              <a:latin typeface="Calibri"/>
            </a:endParaRPr>
          </a:p>
        </p:txBody>
      </p:sp>
      <p:sp>
        <p:nvSpPr>
          <p:cNvPr id="3" name="Oval 2"/>
          <p:cNvSpPr/>
          <p:nvPr/>
        </p:nvSpPr>
        <p:spPr>
          <a:xfrm>
            <a:off x="3036443" y="2357467"/>
            <a:ext cx="3072734" cy="30727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prstClr val="white"/>
                </a:solidFill>
                <a:latin typeface="Calibri"/>
              </a:rPr>
              <a:t>Software Bug Patching</a:t>
            </a:r>
            <a:endParaRPr lang="en-US" sz="2400" b="1" dirty="0">
              <a:solidFill>
                <a:prstClr val="white"/>
              </a:solidFill>
              <a:latin typeface="Calibri"/>
            </a:endParaRPr>
          </a:p>
        </p:txBody>
      </p:sp>
      <p:sp>
        <p:nvSpPr>
          <p:cNvPr id="5" name="Oval 4"/>
          <p:cNvSpPr/>
          <p:nvPr/>
        </p:nvSpPr>
        <p:spPr>
          <a:xfrm>
            <a:off x="3908779" y="4422986"/>
            <a:ext cx="1767920" cy="83204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t>Unpatched</a:t>
            </a:r>
          </a:p>
          <a:p>
            <a:pPr algn="ctr"/>
            <a:r>
              <a:rPr lang="en-US" b="1" dirty="0" smtClean="0"/>
              <a:t>Bugs</a:t>
            </a:r>
            <a:endParaRPr lang="en-US" b="1" dirty="0"/>
          </a:p>
        </p:txBody>
      </p:sp>
    </p:spTree>
    <p:extLst>
      <p:ext uri="{BB962C8B-B14F-4D97-AF65-F5344CB8AC3E}">
        <p14:creationId xmlns:p14="http://schemas.microsoft.com/office/powerpoint/2010/main" val="22563042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686807"/>
          </a:xfrm>
        </p:spPr>
        <p:txBody>
          <a:bodyPr anchor="t">
            <a:noAutofit/>
          </a:bodyPr>
          <a:lstStyle/>
          <a:p>
            <a:r>
              <a:rPr lang="en-US" sz="3600" dirty="0" smtClean="0"/>
              <a:t>SPECS is targeted hardware that provides ad hoc introspection points to recovery/repair software</a:t>
            </a:r>
            <a:endParaRPr lang="en-US" sz="3600" dirty="0"/>
          </a:p>
        </p:txBody>
      </p:sp>
      <p:sp>
        <p:nvSpPr>
          <p:cNvPr id="4" name="Slide Number Placeholder 3"/>
          <p:cNvSpPr>
            <a:spLocks noGrp="1"/>
          </p:cNvSpPr>
          <p:nvPr>
            <p:ph type="sldNum" sz="quarter" idx="12"/>
          </p:nvPr>
        </p:nvSpPr>
        <p:spPr/>
        <p:txBody>
          <a:bodyPr/>
          <a:lstStyle/>
          <a:p>
            <a:fld id="{F55DDAE9-64F7-F342-AD70-876E3C1D9D78}" type="slidenum">
              <a:rPr lang="en-US" smtClean="0">
                <a:solidFill>
                  <a:prstClr val="black">
                    <a:tint val="75000"/>
                  </a:prstClr>
                </a:solidFill>
                <a:latin typeface="Calibri"/>
              </a:rPr>
              <a:pPr/>
              <a:t>9</a:t>
            </a:fld>
            <a:endParaRPr lang="en-US">
              <a:solidFill>
                <a:prstClr val="black">
                  <a:tint val="75000"/>
                </a:prstClr>
              </a:solidFill>
              <a:latin typeface="Calibri"/>
            </a:endParaRPr>
          </a:p>
        </p:txBody>
      </p:sp>
      <p:sp>
        <p:nvSpPr>
          <p:cNvPr id="3" name="Oval 2"/>
          <p:cNvSpPr/>
          <p:nvPr/>
        </p:nvSpPr>
        <p:spPr>
          <a:xfrm>
            <a:off x="3036443" y="2357467"/>
            <a:ext cx="3072734" cy="30727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prstClr val="white"/>
                </a:solidFill>
                <a:latin typeface="Calibri"/>
              </a:rPr>
              <a:t>Software Bug Patching</a:t>
            </a:r>
            <a:endParaRPr lang="en-US" sz="2400" b="1" dirty="0">
              <a:solidFill>
                <a:prstClr val="white"/>
              </a:solidFill>
              <a:latin typeface="Calibri"/>
            </a:endParaRPr>
          </a:p>
        </p:txBody>
      </p:sp>
      <p:sp>
        <p:nvSpPr>
          <p:cNvPr id="6" name="Oval 5"/>
          <p:cNvSpPr/>
          <p:nvPr/>
        </p:nvSpPr>
        <p:spPr>
          <a:xfrm>
            <a:off x="3908779" y="4422986"/>
            <a:ext cx="1767920" cy="83204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smtClean="0"/>
              <a:t>SPECS</a:t>
            </a:r>
            <a:endParaRPr lang="en-US" sz="2800" b="1" dirty="0"/>
          </a:p>
        </p:txBody>
      </p:sp>
    </p:spTree>
    <p:extLst>
      <p:ext uri="{BB962C8B-B14F-4D97-AF65-F5344CB8AC3E}">
        <p14:creationId xmlns:p14="http://schemas.microsoft.com/office/powerpoint/2010/main" val="259249217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2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9009</TotalTime>
  <Words>3056</Words>
  <Application>Microsoft Macintosh PowerPoint</Application>
  <PresentationFormat>On-screen Show (4:3)</PresentationFormat>
  <Paragraphs>517</Paragraphs>
  <Slides>45</Slides>
  <Notes>43</Notes>
  <HiddenSlides>0</HiddenSlides>
  <MMClips>0</MMClips>
  <ScaleCrop>false</ScaleCrop>
  <HeadingPairs>
    <vt:vector size="4" baseType="variant">
      <vt:variant>
        <vt:lpstr>Theme</vt:lpstr>
      </vt:variant>
      <vt:variant>
        <vt:i4>18</vt:i4>
      </vt:variant>
      <vt:variant>
        <vt:lpstr>Slide Titles</vt:lpstr>
      </vt:variant>
      <vt:variant>
        <vt:i4>45</vt:i4>
      </vt:variant>
    </vt:vector>
  </HeadingPairs>
  <TitlesOfParts>
    <vt:vector size="63" baseType="lpstr">
      <vt:lpstr>Office Theme</vt:lpstr>
      <vt:lpstr>1_Office Theme</vt:lpstr>
      <vt:lpstr>5_Office Theme</vt:lpstr>
      <vt:lpstr>Default Design</vt:lpstr>
      <vt:lpstr>4_Office Theme</vt:lpstr>
      <vt:lpstr>6_Office Theme</vt:lpstr>
      <vt:lpstr>7_Office Theme</vt:lpstr>
      <vt:lpstr>11_Office Theme</vt:lpstr>
      <vt:lpstr>12_Office Theme</vt:lpstr>
      <vt:lpstr>13_Office Theme</vt:lpstr>
      <vt:lpstr>14_Office Theme</vt:lpstr>
      <vt:lpstr>15_Office Theme</vt:lpstr>
      <vt:lpstr>16_Office Theme</vt:lpstr>
      <vt:lpstr>17_Office Theme</vt:lpstr>
      <vt:lpstr>18_Office Theme</vt:lpstr>
      <vt:lpstr>19_Office Theme</vt:lpstr>
      <vt:lpstr>20_Office Theme</vt:lpstr>
      <vt:lpstr>3_Office Theme</vt:lpstr>
      <vt:lpstr>SPECS: A Lightweight Runtime Mechanism for Protecting Software from Security-Critical Processor Bugs</vt:lpstr>
      <vt:lpstr>Architectural success leads to increased complexity</vt:lpstr>
      <vt:lpstr>Architectural success leads to increased complexity</vt:lpstr>
      <vt:lpstr>Increased complexity leads to more bugs</vt:lpstr>
      <vt:lpstr>Processor bugs are permanent and powerful</vt:lpstr>
      <vt:lpstr>Hardware-only approaches are expensive, while software-only approaches are limited</vt:lpstr>
      <vt:lpstr>Hardware-only approaches are expensive, while software-only approaches are limited</vt:lpstr>
      <vt:lpstr>Hardware-only approaches are expensive, while software-only approaches are limited</vt:lpstr>
      <vt:lpstr>SPECS is targeted hardware that provides ad hoc introspection points to recovery/repair software</vt:lpstr>
      <vt:lpstr>SPECS - Security-critical Processor Errata Catching System</vt:lpstr>
      <vt:lpstr>SPECS - Security-critical Processor Errata Catching System</vt:lpstr>
      <vt:lpstr>SPECS - Security-critical Processor Errata Catching System</vt:lpstr>
      <vt:lpstr>SPECS - Security-critical Processor Errata Catching System</vt:lpstr>
      <vt:lpstr>Analyze commercial processor errata to quantify the magnitude of the problem</vt:lpstr>
      <vt:lpstr>Security-critical errata impact privileged state or events</vt:lpstr>
      <vt:lpstr>Security-critical errata exist in all inspected processors</vt:lpstr>
      <vt:lpstr>Security-critical errata come from five effects-based classes</vt:lpstr>
      <vt:lpstr>SPECS protects security-critical processor state</vt:lpstr>
      <vt:lpstr>SPECS protects security-critical processor state</vt:lpstr>
      <vt:lpstr>SPECS protects security-critical processor state</vt:lpstr>
      <vt:lpstr>SPECS dynamically verifies ISA state updates</vt:lpstr>
      <vt:lpstr>SPECS dynamically verifies ISA state updates</vt:lpstr>
      <vt:lpstr>SPECS invariants are a composition of simple assertions on ISA-level state</vt:lpstr>
      <vt:lpstr>Example SPECS invariant</vt:lpstr>
      <vt:lpstr>SPECS Invariants</vt:lpstr>
      <vt:lpstr>SPECS Invariants</vt:lpstr>
      <vt:lpstr>SPECS Invariants</vt:lpstr>
      <vt:lpstr>SPECS: dynamic invariant monitoring to create new introspection points</vt:lpstr>
      <vt:lpstr>SPECS: dynamic invariant monitoring to create new introspection points</vt:lpstr>
      <vt:lpstr>SPECS: dynamic invariant monitoring to create new introspection points</vt:lpstr>
      <vt:lpstr>SPECS: dynamic invariant monitoring to create new introspection points</vt:lpstr>
      <vt:lpstr>SPECS: dynamic invariant monitoring to create new introspection points</vt:lpstr>
      <vt:lpstr>Design Challenges</vt:lpstr>
      <vt:lpstr>We evaluate SPECS using errata-based attacks</vt:lpstr>
      <vt:lpstr>PowerPoint Presentation</vt:lpstr>
      <vt:lpstr>SPECS is effective</vt:lpstr>
      <vt:lpstr>SPECS is effective</vt:lpstr>
      <vt:lpstr>SPECS aids recovery/repair software</vt:lpstr>
      <vt:lpstr>SPECS aids recovery/repair software</vt:lpstr>
      <vt:lpstr>SPECS aids recovery/repair software</vt:lpstr>
      <vt:lpstr>SPECS aids recovery/repair software</vt:lpstr>
      <vt:lpstr>SPECS is efficient</vt:lpstr>
      <vt:lpstr>more in the paper…</vt:lpstr>
      <vt:lpstr>Targeted hardware detectors plus software is an effective and efficient approach for handling processor bugs</vt:lpstr>
      <vt:lpstr>…but we still need reprogrammability to handle gaps in coverage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SPECS: A Lightweight Runtime Mechanism for Protecting Software from Security-Critical Processor Bugs</dc:title>
  <dc:creator>Matthew</dc:creator>
  <cp:lastModifiedBy>Matthew</cp:lastModifiedBy>
  <cp:revision>203</cp:revision>
  <dcterms:created xsi:type="dcterms:W3CDTF">2015-02-27T21:23:29Z</dcterms:created>
  <dcterms:modified xsi:type="dcterms:W3CDTF">2015-03-23T01:50:36Z</dcterms:modified>
</cp:coreProperties>
</file>